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8" r:id="rId3"/>
    <p:sldId id="259" r:id="rId4"/>
    <p:sldId id="260" r:id="rId5"/>
    <p:sldId id="261" r:id="rId6"/>
    <p:sldId id="262" r:id="rId7"/>
    <p:sldId id="297" r:id="rId8"/>
    <p:sldId id="298" r:id="rId9"/>
    <p:sldId id="299" r:id="rId10"/>
    <p:sldId id="301" r:id="rId11"/>
    <p:sldId id="263" r:id="rId12"/>
    <p:sldId id="264" r:id="rId13"/>
    <p:sldId id="265" r:id="rId14"/>
    <p:sldId id="266" r:id="rId15"/>
    <p:sldId id="309" r:id="rId16"/>
    <p:sldId id="310" r:id="rId17"/>
    <p:sldId id="311" r:id="rId18"/>
    <p:sldId id="267" r:id="rId19"/>
    <p:sldId id="268" r:id="rId20"/>
    <p:sldId id="312" r:id="rId21"/>
    <p:sldId id="313" r:id="rId22"/>
    <p:sldId id="269" r:id="rId23"/>
    <p:sldId id="270" r:id="rId24"/>
    <p:sldId id="271" r:id="rId25"/>
    <p:sldId id="314" r:id="rId26"/>
    <p:sldId id="308" r:id="rId27"/>
    <p:sldId id="272" r:id="rId28"/>
    <p:sldId id="273" r:id="rId29"/>
    <p:sldId id="276" r:id="rId30"/>
    <p:sldId id="277" r:id="rId31"/>
    <p:sldId id="278" r:id="rId32"/>
    <p:sldId id="280" r:id="rId33"/>
    <p:sldId id="281" r:id="rId34"/>
    <p:sldId id="282" r:id="rId35"/>
    <p:sldId id="284" r:id="rId36"/>
    <p:sldId id="285" r:id="rId37"/>
    <p:sldId id="286" r:id="rId38"/>
    <p:sldId id="287" r:id="rId39"/>
    <p:sldId id="288" r:id="rId40"/>
    <p:sldId id="290" r:id="rId41"/>
    <p:sldId id="292" r:id="rId42"/>
    <p:sldId id="294" r:id="rId43"/>
    <p:sldId id="295" r:id="rId44"/>
    <p:sldId id="29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09" autoAdjust="0"/>
  </p:normalViewPr>
  <p:slideViewPr>
    <p:cSldViewPr snapToGrid="0">
      <p:cViewPr varScale="1">
        <p:scale>
          <a:sx n="92" d="100"/>
          <a:sy n="92"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0959C-81EB-45E3-9023-798A382025B7}"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EAC71-044D-4180-91B6-1649A776863A}" type="slidenum">
              <a:rPr lang="en-US" smtClean="0"/>
              <a:t>‹#›</a:t>
            </a:fld>
            <a:endParaRPr lang="en-US"/>
          </a:p>
        </p:txBody>
      </p:sp>
    </p:spTree>
    <p:extLst>
      <p:ext uri="{BB962C8B-B14F-4D97-AF65-F5344CB8AC3E}">
        <p14:creationId xmlns:p14="http://schemas.microsoft.com/office/powerpoint/2010/main" val="64119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1EAC71-044D-4180-91B6-1649A776863A}" type="slidenum">
              <a:rPr lang="en-US" smtClean="0"/>
              <a:t>1</a:t>
            </a:fld>
            <a:endParaRPr lang="en-US"/>
          </a:p>
        </p:txBody>
      </p:sp>
    </p:spTree>
    <p:extLst>
      <p:ext uri="{BB962C8B-B14F-4D97-AF65-F5344CB8AC3E}">
        <p14:creationId xmlns:p14="http://schemas.microsoft.com/office/powerpoint/2010/main" val="1644107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34</a:t>
            </a:fld>
            <a:endParaRPr lang="en-US"/>
          </a:p>
        </p:txBody>
      </p:sp>
    </p:spTree>
    <p:extLst>
      <p:ext uri="{BB962C8B-B14F-4D97-AF65-F5344CB8AC3E}">
        <p14:creationId xmlns:p14="http://schemas.microsoft.com/office/powerpoint/2010/main" val="140023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35</a:t>
            </a:fld>
            <a:endParaRPr lang="en-US"/>
          </a:p>
        </p:txBody>
      </p:sp>
    </p:spTree>
    <p:extLst>
      <p:ext uri="{BB962C8B-B14F-4D97-AF65-F5344CB8AC3E}">
        <p14:creationId xmlns:p14="http://schemas.microsoft.com/office/powerpoint/2010/main" val="1893087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36</a:t>
            </a:fld>
            <a:endParaRPr lang="en-US"/>
          </a:p>
        </p:txBody>
      </p:sp>
    </p:spTree>
    <p:extLst>
      <p:ext uri="{BB962C8B-B14F-4D97-AF65-F5344CB8AC3E}">
        <p14:creationId xmlns:p14="http://schemas.microsoft.com/office/powerpoint/2010/main" val="355630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5</a:t>
            </a:fld>
            <a:endParaRPr lang="en-US"/>
          </a:p>
        </p:txBody>
      </p:sp>
    </p:spTree>
    <p:extLst>
      <p:ext uri="{BB962C8B-B14F-4D97-AF65-F5344CB8AC3E}">
        <p14:creationId xmlns:p14="http://schemas.microsoft.com/office/powerpoint/2010/main" val="411671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7</a:t>
            </a:fld>
            <a:endParaRPr lang="en-US"/>
          </a:p>
        </p:txBody>
      </p:sp>
    </p:spTree>
    <p:extLst>
      <p:ext uri="{BB962C8B-B14F-4D97-AF65-F5344CB8AC3E}">
        <p14:creationId xmlns:p14="http://schemas.microsoft.com/office/powerpoint/2010/main" val="216677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6/12/2019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6358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1EAC71-044D-4180-91B6-1649A776863A}" type="slidenum">
              <a:rPr lang="en-US" smtClean="0"/>
              <a:t>17</a:t>
            </a:fld>
            <a:endParaRPr lang="en-US"/>
          </a:p>
        </p:txBody>
      </p:sp>
    </p:spTree>
    <p:extLst>
      <p:ext uri="{BB962C8B-B14F-4D97-AF65-F5344CB8AC3E}">
        <p14:creationId xmlns:p14="http://schemas.microsoft.com/office/powerpoint/2010/main" val="71097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1EAC71-044D-4180-91B6-1649A776863A}" type="slidenum">
              <a:rPr lang="en-US" smtClean="0"/>
              <a:t>21</a:t>
            </a:fld>
            <a:endParaRPr lang="en-US"/>
          </a:p>
        </p:txBody>
      </p:sp>
    </p:spTree>
    <p:extLst>
      <p:ext uri="{BB962C8B-B14F-4D97-AF65-F5344CB8AC3E}">
        <p14:creationId xmlns:p14="http://schemas.microsoft.com/office/powerpoint/2010/main" val="401459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6/12/2019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96012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32</a:t>
            </a:fld>
            <a:endParaRPr lang="en-US"/>
          </a:p>
        </p:txBody>
      </p:sp>
    </p:spTree>
    <p:extLst>
      <p:ext uri="{BB962C8B-B14F-4D97-AF65-F5344CB8AC3E}">
        <p14:creationId xmlns:p14="http://schemas.microsoft.com/office/powerpoint/2010/main" val="167911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EB343-8CCC-4C21-A80B-729ED2FE35A1}" type="slidenum">
              <a:rPr lang="en-US" smtClean="0"/>
              <a:t>33</a:t>
            </a:fld>
            <a:endParaRPr lang="en-US"/>
          </a:p>
        </p:txBody>
      </p:sp>
    </p:spTree>
    <p:extLst>
      <p:ext uri="{BB962C8B-B14F-4D97-AF65-F5344CB8AC3E}">
        <p14:creationId xmlns:p14="http://schemas.microsoft.com/office/powerpoint/2010/main" val="17441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0E0D0B-BF8F-4DF2-BB0B-70701AB51810}"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1018184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E0D0B-BF8F-4DF2-BB0B-70701AB51810}"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326935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E0D0B-BF8F-4DF2-BB0B-70701AB51810}"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2780178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smtClean="0">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139385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E0D0B-BF8F-4DF2-BB0B-70701AB51810}"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192780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0E0D0B-BF8F-4DF2-BB0B-70701AB51810}"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328071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0E0D0B-BF8F-4DF2-BB0B-70701AB51810}"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334424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0E0D0B-BF8F-4DF2-BB0B-70701AB51810}" type="datetimeFigureOut">
              <a:rPr lang="en-US" smtClean="0"/>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163597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0E0D0B-BF8F-4DF2-BB0B-70701AB51810}" type="datetimeFigureOut">
              <a:rPr lang="en-US" smtClean="0"/>
              <a:t>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208329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0E0D0B-BF8F-4DF2-BB0B-70701AB51810}" type="datetimeFigureOut">
              <a:rPr lang="en-US" smtClean="0"/>
              <a:t>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258675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0E0D0B-BF8F-4DF2-BB0B-70701AB51810}"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264742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0E0D0B-BF8F-4DF2-BB0B-70701AB51810}"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354E7-2A7B-40CB-86B9-E724651A7BE0}" type="slidenum">
              <a:rPr lang="en-US" smtClean="0"/>
              <a:t>‹#›</a:t>
            </a:fld>
            <a:endParaRPr lang="en-US"/>
          </a:p>
        </p:txBody>
      </p:sp>
    </p:spTree>
    <p:extLst>
      <p:ext uri="{BB962C8B-B14F-4D97-AF65-F5344CB8AC3E}">
        <p14:creationId xmlns:p14="http://schemas.microsoft.com/office/powerpoint/2010/main" val="407317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E0D0B-BF8F-4DF2-BB0B-70701AB51810}" type="datetimeFigureOut">
              <a:rPr lang="en-US" smtClean="0"/>
              <a:t>6/12/2019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354E7-2A7B-40CB-86B9-E724651A7BE0}" type="slidenum">
              <a:rPr lang="en-US" smtClean="0"/>
              <a:t>‹#›</a:t>
            </a:fld>
            <a:endParaRPr lang="en-US"/>
          </a:p>
        </p:txBody>
      </p:sp>
    </p:spTree>
    <p:extLst>
      <p:ext uri="{BB962C8B-B14F-4D97-AF65-F5344CB8AC3E}">
        <p14:creationId xmlns:p14="http://schemas.microsoft.com/office/powerpoint/2010/main" val="589682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Bootcamp-Troy/GettingStartedMLSparkHDInsigh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 on HDInsight</a:t>
            </a:r>
            <a:endParaRPr lang="en-US" dirty="0"/>
          </a:p>
        </p:txBody>
      </p:sp>
      <p:sp>
        <p:nvSpPr>
          <p:cNvPr id="3" name="Subtitle 2"/>
          <p:cNvSpPr>
            <a:spLocks noGrp="1"/>
          </p:cNvSpPr>
          <p:nvPr>
            <p:ph type="subTitle" idx="1"/>
          </p:nvPr>
        </p:nvSpPr>
        <p:spPr/>
        <p:txBody>
          <a:bodyPr/>
          <a:lstStyle/>
          <a:p>
            <a:r>
              <a:rPr lang="en-US" dirty="0" smtClean="0"/>
              <a:t>Ingyu Lee</a:t>
            </a:r>
          </a:p>
          <a:p>
            <a:r>
              <a:rPr lang="en-US" dirty="0" smtClean="0"/>
              <a:t>Troy University</a:t>
            </a:r>
            <a:endParaRPr lang="en-US" dirty="0"/>
          </a:p>
        </p:txBody>
      </p:sp>
      <p:sp>
        <p:nvSpPr>
          <p:cNvPr id="4" name="Rectangle 3"/>
          <p:cNvSpPr/>
          <p:nvPr/>
        </p:nvSpPr>
        <p:spPr>
          <a:xfrm>
            <a:off x="2590800" y="5757322"/>
            <a:ext cx="7478486" cy="369332"/>
          </a:xfrm>
          <a:prstGeom prst="rect">
            <a:avLst/>
          </a:prstGeom>
        </p:spPr>
        <p:txBody>
          <a:bodyPr wrap="square">
            <a:spAutoFit/>
          </a:bodyPr>
          <a:lstStyle/>
          <a:p>
            <a:r>
              <a:rPr lang="en-US" dirty="0">
                <a:hlinkClick r:id="rId3"/>
              </a:rPr>
              <a:t>https://</a:t>
            </a:r>
            <a:r>
              <a:rPr lang="en-US" dirty="0" smtClean="0">
                <a:hlinkClick r:id="rId3"/>
              </a:rPr>
              <a:t>github.com/Azure-Bootcamp-Troy/SparkInHDInsight</a:t>
            </a:r>
            <a:r>
              <a:rPr lang="en-US" dirty="0" smtClean="0"/>
              <a:t> </a:t>
            </a:r>
            <a:endParaRPr lang="en-US" dirty="0"/>
          </a:p>
        </p:txBody>
      </p:sp>
    </p:spTree>
    <p:extLst>
      <p:ext uri="{BB962C8B-B14F-4D97-AF65-F5344CB8AC3E}">
        <p14:creationId xmlns:p14="http://schemas.microsoft.com/office/powerpoint/2010/main" val="227017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380211" y="291514"/>
            <a:ext cx="10102566" cy="6274974"/>
          </a:xfrm>
          <a:prstGeom prst="rect">
            <a:avLst/>
          </a:prstGeom>
          <a:solidFill>
            <a:schemeClr val="accent2">
              <a:lumMod val="20000"/>
              <a:lumOff val="80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Cluster</a:t>
            </a:r>
          </a:p>
        </p:txBody>
      </p:sp>
      <p:grpSp>
        <p:nvGrpSpPr>
          <p:cNvPr id="30" name="Group 29"/>
          <p:cNvGrpSpPr/>
          <p:nvPr/>
        </p:nvGrpSpPr>
        <p:grpSpPr>
          <a:xfrm>
            <a:off x="2972850" y="2223676"/>
            <a:ext cx="3589649" cy="4142450"/>
            <a:chOff x="3032461" y="2267768"/>
            <a:chExt cx="3661629" cy="4225515"/>
          </a:xfrm>
        </p:grpSpPr>
        <p:sp>
          <p:nvSpPr>
            <p:cNvPr id="31" name="Rectangle 30"/>
            <p:cNvSpPr/>
            <p:nvPr/>
          </p:nvSpPr>
          <p:spPr bwMode="auto">
            <a:xfrm>
              <a:off x="3032461" y="2267768"/>
              <a:ext cx="3661629" cy="4225515"/>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44821"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bg1"/>
                  </a:solidFill>
                  <a:ea typeface="Segoe UI" pitchFamily="34" charset="0"/>
                  <a:cs typeface="Segoe UI" pitchFamily="34" charset="0"/>
                </a:rPr>
                <a:t>Head node</a:t>
              </a:r>
            </a:p>
          </p:txBody>
        </p:sp>
        <p:sp>
          <p:nvSpPr>
            <p:cNvPr id="32" name="Rectangle 31"/>
            <p:cNvSpPr/>
            <p:nvPr/>
          </p:nvSpPr>
          <p:spPr bwMode="auto">
            <a:xfrm>
              <a:off x="3228750" y="2563811"/>
              <a:ext cx="3290662" cy="1645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Spark master</a:t>
              </a:r>
            </a:p>
          </p:txBody>
        </p:sp>
        <p:sp>
          <p:nvSpPr>
            <p:cNvPr id="13" name="Oval 12"/>
            <p:cNvSpPr/>
            <p:nvPr/>
          </p:nvSpPr>
          <p:spPr bwMode="auto">
            <a:xfrm>
              <a:off x="3381491"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App 0</a:t>
              </a:r>
            </a:p>
          </p:txBody>
        </p:sp>
        <p:sp>
          <p:nvSpPr>
            <p:cNvPr id="14" name="Oval 13"/>
            <p:cNvSpPr/>
            <p:nvPr/>
          </p:nvSpPr>
          <p:spPr bwMode="auto">
            <a:xfrm>
              <a:off x="4412007"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App 1</a:t>
              </a:r>
            </a:p>
          </p:txBody>
        </p:sp>
        <p:sp>
          <p:nvSpPr>
            <p:cNvPr id="15" name="Oval 14"/>
            <p:cNvSpPr/>
            <p:nvPr/>
          </p:nvSpPr>
          <p:spPr bwMode="auto">
            <a:xfrm>
              <a:off x="5442523"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App 2</a:t>
              </a:r>
            </a:p>
          </p:txBody>
        </p:sp>
        <p:grpSp>
          <p:nvGrpSpPr>
            <p:cNvPr id="8" name="Group 7"/>
            <p:cNvGrpSpPr/>
            <p:nvPr/>
          </p:nvGrpSpPr>
          <p:grpSpPr>
            <a:xfrm>
              <a:off x="3838691" y="4072275"/>
              <a:ext cx="2061103" cy="621792"/>
              <a:chOff x="3838691" y="4072275"/>
              <a:chExt cx="2061103" cy="621792"/>
            </a:xfrm>
          </p:grpSpPr>
          <p:cxnSp>
            <p:nvCxnSpPr>
              <p:cNvPr id="94" name="Straight Arrow Connector 93"/>
              <p:cNvCxnSpPr>
                <a:stCxn id="13" idx="4"/>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4" name="Rectangle 73"/>
          <p:cNvSpPr/>
          <p:nvPr/>
        </p:nvSpPr>
        <p:spPr bwMode="auto">
          <a:xfrm>
            <a:off x="5593318" y="725720"/>
            <a:ext cx="339272" cy="88709"/>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269239" y="814429"/>
            <a:ext cx="1344638" cy="896425"/>
            <a:chOff x="274637" y="830263"/>
            <a:chExt cx="1371601" cy="914400"/>
          </a:xfrm>
        </p:grpSpPr>
        <p:sp>
          <p:nvSpPr>
            <p:cNvPr id="4" name="Rectangle 3"/>
            <p:cNvSpPr/>
            <p:nvPr/>
          </p:nvSpPr>
          <p:spPr bwMode="auto">
            <a:xfrm>
              <a:off x="274637" y="830263"/>
              <a:ext cx="914401" cy="91440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Browser</a:t>
              </a:r>
            </a:p>
          </p:txBody>
        </p:sp>
        <p:cxnSp>
          <p:nvCxnSpPr>
            <p:cNvPr id="50" name="Straight Arrow Connector 49"/>
            <p:cNvCxnSpPr>
              <a:stCxn id="4" idx="3"/>
            </p:cNvCxnSpPr>
            <p:nvPr/>
          </p:nvCxnSpPr>
          <p:spPr>
            <a:xfrm flipV="1">
              <a:off x="1189038" y="1285875"/>
              <a:ext cx="457200" cy="1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613877" y="612332"/>
            <a:ext cx="4147745" cy="1750608"/>
            <a:chOff x="1646238" y="624114"/>
            <a:chExt cx="4230916" cy="1785711"/>
          </a:xfrm>
        </p:grpSpPr>
        <p:sp>
          <p:nvSpPr>
            <p:cNvPr id="9" name="Rectangle 8"/>
            <p:cNvSpPr/>
            <p:nvPr/>
          </p:nvSpPr>
          <p:spPr bwMode="auto">
            <a:xfrm>
              <a:off x="1646238"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Gateway</a:t>
              </a:r>
            </a:p>
          </p:txBody>
        </p:sp>
        <p:cxnSp>
          <p:nvCxnSpPr>
            <p:cNvPr id="60" name="Elbow Connector 59"/>
            <p:cNvCxnSpPr>
              <a:stCxn id="9" idx="2"/>
            </p:cNvCxnSpPr>
            <p:nvPr/>
          </p:nvCxnSpPr>
          <p:spPr>
            <a:xfrm rot="16200000" flipH="1">
              <a:off x="2224088" y="1624013"/>
              <a:ext cx="665162" cy="90646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560638" y="624114"/>
              <a:ext cx="3316516" cy="663349"/>
              <a:chOff x="2560638" y="624114"/>
              <a:chExt cx="3316516" cy="663349"/>
            </a:xfrm>
          </p:grpSpPr>
          <p:cxnSp>
            <p:nvCxnSpPr>
              <p:cNvPr id="71" name="Straight Arrow Connector 70"/>
              <p:cNvCxnSpPr/>
              <p:nvPr/>
            </p:nvCxnSpPr>
            <p:spPr>
              <a:xfrm>
                <a:off x="37943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8357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9" idx="3"/>
                <a:endCxn id="11" idx="0"/>
              </p:cNvCxnSpPr>
              <p:nvPr/>
            </p:nvCxnSpPr>
            <p:spPr>
              <a:xfrm flipV="1">
                <a:off x="2560638" y="830263"/>
                <a:ext cx="3316516" cy="457200"/>
              </a:xfrm>
              <a:prstGeom prst="bentConnector4">
                <a:avLst>
                  <a:gd name="adj1" fmla="val 17259"/>
                  <a:gd name="adj2" fmla="val 148958"/>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3271553" y="814429"/>
            <a:ext cx="2938281" cy="2281857"/>
            <a:chOff x="3337154" y="830263"/>
            <a:chExt cx="2997200" cy="2327613"/>
          </a:xfrm>
        </p:grpSpPr>
        <p:sp>
          <p:nvSpPr>
            <p:cNvPr id="5" name="Rectangle 4"/>
            <p:cNvSpPr/>
            <p:nvPr/>
          </p:nvSpPr>
          <p:spPr bwMode="auto">
            <a:xfrm>
              <a:off x="33371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Spark</a:t>
              </a:r>
              <a:r>
                <a:rPr lang="en-US" sz="1568" dirty="0">
                  <a:gradFill>
                    <a:gsLst>
                      <a:gs pos="0">
                        <a:srgbClr val="FFFFFF"/>
                      </a:gs>
                      <a:gs pos="100000">
                        <a:srgbClr val="FFFFFF"/>
                      </a:gs>
                    </a:gsLst>
                    <a:lin ang="5400000" scaled="0"/>
                  </a:gradFill>
                  <a:ea typeface="Segoe UI" pitchFamily="34" charset="0"/>
                  <a:cs typeface="Segoe UI" pitchFamily="34" charset="0"/>
                </a:rPr>
                <a:t> </a:t>
              </a:r>
              <a:r>
                <a:rPr lang="en-US" sz="1568" dirty="0">
                  <a:solidFill>
                    <a:schemeClr val="tx1"/>
                  </a:solidFill>
                  <a:ea typeface="Segoe UI" pitchFamily="34" charset="0"/>
                  <a:cs typeface="Segoe UI" pitchFamily="34" charset="0"/>
                </a:rPr>
                <a:t>submit</a:t>
              </a:r>
            </a:p>
          </p:txBody>
        </p:sp>
        <p:sp>
          <p:nvSpPr>
            <p:cNvPr id="10" name="Rectangle 9"/>
            <p:cNvSpPr/>
            <p:nvPr/>
          </p:nvSpPr>
          <p:spPr bwMode="auto">
            <a:xfrm>
              <a:off x="43785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Zeppelin</a:t>
              </a:r>
            </a:p>
          </p:txBody>
        </p:sp>
        <p:sp>
          <p:nvSpPr>
            <p:cNvPr id="11" name="Rectangle 10"/>
            <p:cNvSpPr/>
            <p:nvPr/>
          </p:nvSpPr>
          <p:spPr bwMode="auto">
            <a:xfrm>
              <a:off x="54199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chemeClr val="tx1"/>
                  </a:solidFill>
                  <a:ea typeface="Segoe UI" pitchFamily="34" charset="0"/>
                  <a:cs typeface="Segoe UI" pitchFamily="34" charset="0"/>
                </a:rPr>
                <a:t>Jupyter</a:t>
              </a:r>
              <a:endParaRPr lang="en-US" sz="1568" dirty="0">
                <a:solidFill>
                  <a:schemeClr val="tx1"/>
                </a:solidFill>
                <a:ea typeface="Segoe UI" pitchFamily="34" charset="0"/>
                <a:cs typeface="Segoe UI" pitchFamily="34" charset="0"/>
              </a:endParaRPr>
            </a:p>
          </p:txBody>
        </p:sp>
        <p:grpSp>
          <p:nvGrpSpPr>
            <p:cNvPr id="6" name="Group 5"/>
            <p:cNvGrpSpPr/>
            <p:nvPr/>
          </p:nvGrpSpPr>
          <p:grpSpPr>
            <a:xfrm>
              <a:off x="3776664" y="1744663"/>
              <a:ext cx="2123059" cy="1413213"/>
              <a:chOff x="3776664" y="1744663"/>
              <a:chExt cx="2123059" cy="1413213"/>
            </a:xfrm>
          </p:grpSpPr>
          <p:cxnSp>
            <p:nvCxnSpPr>
              <p:cNvPr id="76" name="Straight Connector 75"/>
              <p:cNvCxnSpPr>
                <a:stCxn id="10" idx="2"/>
              </p:cNvCxnSpPr>
              <p:nvPr/>
            </p:nvCxnSpPr>
            <p:spPr>
              <a:xfrm>
                <a:off x="4835754" y="1744663"/>
                <a:ext cx="0" cy="2069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 idx="2"/>
              </p:cNvCxnSpPr>
              <p:nvPr/>
            </p:nvCxnSpPr>
            <p:spPr>
              <a:xfrm>
                <a:off x="3794354" y="1744663"/>
                <a:ext cx="0" cy="22463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15" idx="0"/>
              </p:cNvCxnSpPr>
              <p:nvPr/>
            </p:nvCxnSpPr>
            <p:spPr>
              <a:xfrm rot="16200000" flipH="1">
                <a:off x="5026441" y="2284594"/>
                <a:ext cx="1206244" cy="540320"/>
              </a:xfrm>
              <a:prstGeom prst="bentConnector3">
                <a:avLst>
                  <a:gd name="adj1" fmla="val 77374"/>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endCxn id="13" idx="0"/>
              </p:cNvCxnSpPr>
              <p:nvPr/>
            </p:nvCxnSpPr>
            <p:spPr>
              <a:xfrm rot="10800000" flipV="1">
                <a:off x="3838691" y="2886074"/>
                <a:ext cx="1531014" cy="27180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14" idx="0"/>
              </p:cNvCxnSpPr>
              <p:nvPr/>
            </p:nvCxnSpPr>
            <p:spPr>
              <a:xfrm flipH="1">
                <a:off x="4869207" y="2886074"/>
                <a:ext cx="2831" cy="27180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1" idx="2"/>
              </p:cNvCxnSpPr>
              <p:nvPr/>
            </p:nvCxnSpPr>
            <p:spPr>
              <a:xfrm rot="5400000">
                <a:off x="4723425" y="797902"/>
                <a:ext cx="206969" cy="2100491"/>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3" name="Rectangle 152"/>
          <p:cNvSpPr/>
          <p:nvPr/>
        </p:nvSpPr>
        <p:spPr bwMode="auto">
          <a:xfrm>
            <a:off x="9106789" y="182088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bg1"/>
                </a:solidFill>
                <a:ea typeface="Segoe UI" pitchFamily="34" charset="0"/>
                <a:cs typeface="Segoe UI" pitchFamily="34" charset="0"/>
              </a:rPr>
              <a:t>Worker node 2</a:t>
            </a:r>
          </a:p>
        </p:txBody>
      </p:sp>
      <p:sp>
        <p:nvSpPr>
          <p:cNvPr id="154" name="Rectangle 153"/>
          <p:cNvSpPr/>
          <p:nvPr/>
        </p:nvSpPr>
        <p:spPr bwMode="auto">
          <a:xfrm>
            <a:off x="9151438" y="2114471"/>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Worker 2</a:t>
            </a:r>
          </a:p>
        </p:txBody>
      </p:sp>
      <p:grpSp>
        <p:nvGrpSpPr>
          <p:cNvPr id="46" name="Group 45"/>
          <p:cNvGrpSpPr/>
          <p:nvPr/>
        </p:nvGrpSpPr>
        <p:grpSpPr>
          <a:xfrm>
            <a:off x="3160503" y="391808"/>
            <a:ext cx="6858913" cy="5768261"/>
            <a:chOff x="3223876" y="399167"/>
            <a:chExt cx="6996449" cy="5883927"/>
          </a:xfrm>
        </p:grpSpPr>
        <p:grpSp>
          <p:nvGrpSpPr>
            <p:cNvPr id="44" name="Group 43"/>
            <p:cNvGrpSpPr/>
            <p:nvPr/>
          </p:nvGrpSpPr>
          <p:grpSpPr>
            <a:xfrm>
              <a:off x="7870824" y="399167"/>
              <a:ext cx="2349501" cy="1399153"/>
              <a:chOff x="7870824" y="399167"/>
              <a:chExt cx="2349501" cy="1399153"/>
            </a:xfrm>
          </p:grpSpPr>
          <p:sp>
            <p:nvSpPr>
              <p:cNvPr id="36" name="Rectangle 35"/>
              <p:cNvSpPr/>
              <p:nvPr/>
            </p:nvSpPr>
            <p:spPr bwMode="auto">
              <a:xfrm>
                <a:off x="7870824" y="399167"/>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bg1"/>
                    </a:solidFill>
                    <a:ea typeface="Segoe UI" pitchFamily="34" charset="0"/>
                    <a:cs typeface="Segoe UI" pitchFamily="34" charset="0"/>
                  </a:rPr>
                  <a:t>Worker node 1</a:t>
                </a:r>
              </a:p>
            </p:txBody>
          </p:sp>
          <p:sp>
            <p:nvSpPr>
              <p:cNvPr id="37" name="Rectangle 36"/>
              <p:cNvSpPr/>
              <p:nvPr/>
            </p:nvSpPr>
            <p:spPr bwMode="auto">
              <a:xfrm>
                <a:off x="7916368" y="698641"/>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Worker 1</a:t>
                </a:r>
              </a:p>
            </p:txBody>
          </p:sp>
          <p:sp>
            <p:nvSpPr>
              <p:cNvPr id="20" name="Oval 19"/>
              <p:cNvSpPr/>
              <p:nvPr/>
            </p:nvSpPr>
            <p:spPr bwMode="auto">
              <a:xfrm>
                <a:off x="7980178" y="1013260"/>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Job</a:t>
                </a:r>
              </a:p>
            </p:txBody>
          </p:sp>
          <p:sp>
            <p:nvSpPr>
              <p:cNvPr id="25" name="Oval 24"/>
              <p:cNvSpPr/>
              <p:nvPr/>
            </p:nvSpPr>
            <p:spPr bwMode="auto">
              <a:xfrm>
                <a:off x="9482606" y="889776"/>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sp>
            <p:nvSpPr>
              <p:cNvPr id="27" name="Oval 26"/>
              <p:cNvSpPr/>
              <p:nvPr/>
            </p:nvSpPr>
            <p:spPr bwMode="auto">
              <a:xfrm>
                <a:off x="9476562" y="1332712"/>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grpSp>
            <p:nvGrpSpPr>
              <p:cNvPr id="23" name="Group 22"/>
              <p:cNvGrpSpPr/>
              <p:nvPr/>
            </p:nvGrpSpPr>
            <p:grpSpPr>
              <a:xfrm>
                <a:off x="8757054" y="1071839"/>
                <a:ext cx="725552" cy="431154"/>
                <a:chOff x="8757054" y="1071839"/>
                <a:chExt cx="725552" cy="431154"/>
              </a:xfrm>
            </p:grpSpPr>
            <p:cxnSp>
              <p:nvCxnSpPr>
                <p:cNvPr id="110" name="Straight Arrow Connector 109"/>
                <p:cNvCxnSpPr>
                  <a:stCxn id="20" idx="6"/>
                  <a:endCxn id="25" idx="2"/>
                </p:cNvCxnSpPr>
                <p:nvPr/>
              </p:nvCxnSpPr>
              <p:spPr>
                <a:xfrm flipV="1">
                  <a:off x="8757054" y="1071839"/>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0" idx="6"/>
                  <a:endCxn id="27" idx="2"/>
                </p:cNvCxnSpPr>
                <p:nvPr/>
              </p:nvCxnSpPr>
              <p:spPr>
                <a:xfrm>
                  <a:off x="8757054" y="1254560"/>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223876" y="1098744"/>
              <a:ext cx="6174876" cy="5184350"/>
              <a:chOff x="3223876" y="1098744"/>
              <a:chExt cx="6174876" cy="5184350"/>
            </a:xfrm>
          </p:grpSpPr>
          <p:sp>
            <p:nvSpPr>
              <p:cNvPr id="35" name="Rectangle 34"/>
              <p:cNvSpPr/>
              <p:nvPr/>
            </p:nvSpPr>
            <p:spPr bwMode="auto">
              <a:xfrm>
                <a:off x="3477876" y="4383174"/>
                <a:ext cx="3017520" cy="16459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50876" y="4510174"/>
                <a:ext cx="3017520" cy="1645920"/>
              </a:xfrm>
              <a:prstGeom prst="rect">
                <a:avLst/>
              </a:prstGeom>
              <a:solidFill>
                <a:schemeClr val="bg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223876" y="4637174"/>
                <a:ext cx="3017520" cy="1645920"/>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Spark driver</a:t>
                </a:r>
              </a:p>
            </p:txBody>
          </p:sp>
          <p:sp>
            <p:nvSpPr>
              <p:cNvPr id="16" name="Oval 15"/>
              <p:cNvSpPr/>
              <p:nvPr/>
            </p:nvSpPr>
            <p:spPr bwMode="auto">
              <a:xfrm>
                <a:off x="3585581" y="5002934"/>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70" dirty="0">
                    <a:solidFill>
                      <a:schemeClr val="tx1"/>
                    </a:solidFill>
                    <a:ea typeface="Segoe UI" pitchFamily="34" charset="0"/>
                    <a:cs typeface="Segoe UI" pitchFamily="34" charset="0"/>
                  </a:rPr>
                  <a:t>Spark context</a:t>
                </a:r>
              </a:p>
            </p:txBody>
          </p:sp>
          <p:sp>
            <p:nvSpPr>
              <p:cNvPr id="17" name="Oval 16"/>
              <p:cNvSpPr/>
              <p:nvPr/>
            </p:nvSpPr>
            <p:spPr bwMode="auto">
              <a:xfrm>
                <a:off x="5177957" y="5516014"/>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RDD</a:t>
                </a:r>
              </a:p>
            </p:txBody>
          </p:sp>
          <p:sp>
            <p:nvSpPr>
              <p:cNvPr id="19" name="Oval 18"/>
              <p:cNvSpPr/>
              <p:nvPr/>
            </p:nvSpPr>
            <p:spPr bwMode="auto">
              <a:xfrm>
                <a:off x="5177957" y="4767265"/>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RDD</a:t>
                </a:r>
              </a:p>
            </p:txBody>
          </p:sp>
          <p:grpSp>
            <p:nvGrpSpPr>
              <p:cNvPr id="18" name="Group 17"/>
              <p:cNvGrpSpPr/>
              <p:nvPr/>
            </p:nvGrpSpPr>
            <p:grpSpPr>
              <a:xfrm>
                <a:off x="4487635" y="5087305"/>
                <a:ext cx="690322" cy="748749"/>
                <a:chOff x="4487635" y="5087305"/>
                <a:chExt cx="690322" cy="748749"/>
              </a:xfrm>
            </p:grpSpPr>
            <p:cxnSp>
              <p:nvCxnSpPr>
                <p:cNvPr id="104" name="Straight Arrow Connector 103"/>
                <p:cNvCxnSpPr>
                  <a:endCxn id="19" idx="2"/>
                </p:cNvCxnSpPr>
                <p:nvPr/>
              </p:nvCxnSpPr>
              <p:spPr>
                <a:xfrm flipV="1">
                  <a:off x="4487635" y="5087305"/>
                  <a:ext cx="690322" cy="38765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17" idx="2"/>
                </p:cNvCxnSpPr>
                <p:nvPr/>
              </p:nvCxnSpPr>
              <p:spPr>
                <a:xfrm>
                  <a:off x="4499981" y="5460134"/>
                  <a:ext cx="677976" cy="375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368396" y="1254560"/>
                <a:ext cx="3030356" cy="4078574"/>
                <a:chOff x="6368396" y="1254560"/>
                <a:chExt cx="3030356" cy="4078574"/>
              </a:xfrm>
            </p:grpSpPr>
            <p:cxnSp>
              <p:nvCxnSpPr>
                <p:cNvPr id="118" name="Elbow Connector 117"/>
                <p:cNvCxnSpPr>
                  <a:stCxn id="34" idx="3"/>
                  <a:endCxn id="20" idx="2"/>
                </p:cNvCxnSpPr>
                <p:nvPr/>
              </p:nvCxnSpPr>
              <p:spPr>
                <a:xfrm flipV="1">
                  <a:off x="6368396" y="1254560"/>
                  <a:ext cx="1611782" cy="4078574"/>
                </a:xfrm>
                <a:prstGeom prst="bentConnector3">
                  <a:avLst>
                    <a:gd name="adj1" fmla="val 6725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34" idx="3"/>
                  <a:endCxn id="155" idx="2"/>
                </p:cNvCxnSpPr>
                <p:nvPr/>
              </p:nvCxnSpPr>
              <p:spPr>
                <a:xfrm flipV="1">
                  <a:off x="6368396" y="2712292"/>
                  <a:ext cx="3030356" cy="2620842"/>
                </a:xfrm>
                <a:prstGeom prst="bentConnector3">
                  <a:avLst>
                    <a:gd name="adj1" fmla="val 35808"/>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694090" y="1098744"/>
                <a:ext cx="2589266" cy="3281782"/>
                <a:chOff x="6694090" y="1098744"/>
                <a:chExt cx="2589266" cy="3281782"/>
              </a:xfrm>
            </p:grpSpPr>
            <p:cxnSp>
              <p:nvCxnSpPr>
                <p:cNvPr id="7" name="Elbow Connector 6"/>
                <p:cNvCxnSpPr>
                  <a:stCxn id="31" idx="3"/>
                  <a:endCxn id="36" idx="1"/>
                </p:cNvCxnSpPr>
                <p:nvPr/>
              </p:nvCxnSpPr>
              <p:spPr>
                <a:xfrm flipV="1">
                  <a:off x="6694090" y="1098744"/>
                  <a:ext cx="1176734" cy="3281782"/>
                </a:xfrm>
                <a:prstGeom prst="bentConnector3">
                  <a:avLst>
                    <a:gd name="adj1" fmla="val 33776"/>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1" idx="3"/>
                </p:cNvCxnSpPr>
                <p:nvPr/>
              </p:nvCxnSpPr>
              <p:spPr>
                <a:xfrm flipV="1">
                  <a:off x="6694090" y="2854350"/>
                  <a:ext cx="2589266" cy="1526176"/>
                </a:xfrm>
                <a:prstGeom prst="bentConnector3">
                  <a:avLst>
                    <a:gd name="adj1" fmla="val 15461"/>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55" name="Oval 154"/>
          <p:cNvSpPr/>
          <p:nvPr/>
        </p:nvSpPr>
        <p:spPr bwMode="auto">
          <a:xfrm>
            <a:off x="9213993" y="242290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Job</a:t>
            </a:r>
          </a:p>
        </p:txBody>
      </p:sp>
      <p:sp>
        <p:nvSpPr>
          <p:cNvPr id="156" name="Oval 155"/>
          <p:cNvSpPr/>
          <p:nvPr/>
        </p:nvSpPr>
        <p:spPr bwMode="auto">
          <a:xfrm>
            <a:off x="10686886" y="2301848"/>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sp>
        <p:nvSpPr>
          <p:cNvPr id="157" name="Oval 156"/>
          <p:cNvSpPr/>
          <p:nvPr/>
        </p:nvSpPr>
        <p:spPr bwMode="auto">
          <a:xfrm>
            <a:off x="10680961" y="273607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cxnSp>
        <p:nvCxnSpPr>
          <p:cNvPr id="158" name="Straight Arrow Connector 157"/>
          <p:cNvCxnSpPr>
            <a:stCxn id="155" idx="6"/>
            <a:endCxn id="156" idx="2"/>
          </p:cNvCxnSpPr>
          <p:nvPr/>
        </p:nvCxnSpPr>
        <p:spPr>
          <a:xfrm flipV="1">
            <a:off x="9975597" y="248033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55" idx="6"/>
            <a:endCxn id="157" idx="2"/>
          </p:cNvCxnSpPr>
          <p:nvPr/>
        </p:nvCxnSpPr>
        <p:spPr>
          <a:xfrm>
            <a:off x="9975597" y="2659462"/>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bwMode="auto">
          <a:xfrm>
            <a:off x="7716101" y="3268439"/>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bg1"/>
                </a:solidFill>
                <a:ea typeface="Segoe UI" pitchFamily="34" charset="0"/>
                <a:cs typeface="Segoe UI" pitchFamily="34" charset="0"/>
              </a:rPr>
              <a:t>Worker node 3</a:t>
            </a:r>
          </a:p>
        </p:txBody>
      </p:sp>
      <p:sp>
        <p:nvSpPr>
          <p:cNvPr id="161" name="Rectangle 160"/>
          <p:cNvSpPr/>
          <p:nvPr/>
        </p:nvSpPr>
        <p:spPr bwMode="auto">
          <a:xfrm>
            <a:off x="7760750" y="3562026"/>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Worker 3</a:t>
            </a:r>
          </a:p>
        </p:txBody>
      </p:sp>
      <p:sp>
        <p:nvSpPr>
          <p:cNvPr id="162" name="Oval 161"/>
          <p:cNvSpPr/>
          <p:nvPr/>
        </p:nvSpPr>
        <p:spPr bwMode="auto">
          <a:xfrm>
            <a:off x="7823305" y="3870460"/>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Job</a:t>
            </a:r>
          </a:p>
        </p:txBody>
      </p:sp>
      <p:sp>
        <p:nvSpPr>
          <p:cNvPr id="163" name="Oval 162"/>
          <p:cNvSpPr/>
          <p:nvPr/>
        </p:nvSpPr>
        <p:spPr bwMode="auto">
          <a:xfrm>
            <a:off x="9296198" y="3749403"/>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sp>
        <p:nvSpPr>
          <p:cNvPr id="164" name="Oval 163"/>
          <p:cNvSpPr/>
          <p:nvPr/>
        </p:nvSpPr>
        <p:spPr bwMode="auto">
          <a:xfrm>
            <a:off x="9290273" y="4183633"/>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cxnSp>
        <p:nvCxnSpPr>
          <p:cNvPr id="165" name="Straight Arrow Connector 164"/>
          <p:cNvCxnSpPr>
            <a:stCxn id="162" idx="6"/>
            <a:endCxn id="163" idx="2"/>
          </p:cNvCxnSpPr>
          <p:nvPr/>
        </p:nvCxnSpPr>
        <p:spPr>
          <a:xfrm flipV="1">
            <a:off x="8584909" y="3927888"/>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2" idx="6"/>
            <a:endCxn id="164" idx="2"/>
          </p:cNvCxnSpPr>
          <p:nvPr/>
        </p:nvCxnSpPr>
        <p:spPr>
          <a:xfrm>
            <a:off x="8584909" y="4107017"/>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bwMode="auto">
          <a:xfrm>
            <a:off x="9125859" y="472224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bg1"/>
                </a:solidFill>
                <a:ea typeface="Segoe UI" pitchFamily="34" charset="0"/>
                <a:cs typeface="Segoe UI" pitchFamily="34" charset="0"/>
              </a:rPr>
              <a:t>Worker node 4</a:t>
            </a:r>
          </a:p>
        </p:txBody>
      </p:sp>
      <p:sp>
        <p:nvSpPr>
          <p:cNvPr id="168" name="Rectangle 167"/>
          <p:cNvSpPr/>
          <p:nvPr/>
        </p:nvSpPr>
        <p:spPr bwMode="auto">
          <a:xfrm>
            <a:off x="9170508" y="5015830"/>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Worker 4</a:t>
            </a:r>
          </a:p>
        </p:txBody>
      </p:sp>
      <p:sp>
        <p:nvSpPr>
          <p:cNvPr id="169" name="Oval 168"/>
          <p:cNvSpPr/>
          <p:nvPr/>
        </p:nvSpPr>
        <p:spPr bwMode="auto">
          <a:xfrm>
            <a:off x="9233063" y="532426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Job</a:t>
            </a:r>
          </a:p>
        </p:txBody>
      </p:sp>
      <p:sp>
        <p:nvSpPr>
          <p:cNvPr id="170" name="Oval 169"/>
          <p:cNvSpPr/>
          <p:nvPr/>
        </p:nvSpPr>
        <p:spPr bwMode="auto">
          <a:xfrm>
            <a:off x="10705957" y="5203207"/>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sp>
        <p:nvSpPr>
          <p:cNvPr id="171" name="Oval 170"/>
          <p:cNvSpPr/>
          <p:nvPr/>
        </p:nvSpPr>
        <p:spPr bwMode="auto">
          <a:xfrm>
            <a:off x="10700032" y="563743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a:t>
            </a:r>
            <a:endParaRPr lang="en-US" sz="1568" dirty="0">
              <a:solidFill>
                <a:schemeClr val="tx1"/>
              </a:solidFill>
              <a:ea typeface="Segoe UI" pitchFamily="34" charset="0"/>
              <a:cs typeface="Segoe UI" pitchFamily="34" charset="0"/>
            </a:endParaRPr>
          </a:p>
        </p:txBody>
      </p:sp>
      <p:cxnSp>
        <p:nvCxnSpPr>
          <p:cNvPr id="172" name="Straight Arrow Connector 171"/>
          <p:cNvCxnSpPr>
            <a:stCxn id="169" idx="6"/>
            <a:endCxn id="170" idx="2"/>
          </p:cNvCxnSpPr>
          <p:nvPr/>
        </p:nvCxnSpPr>
        <p:spPr>
          <a:xfrm flipV="1">
            <a:off x="9994668" y="538169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69" idx="6"/>
            <a:endCxn id="171" idx="2"/>
          </p:cNvCxnSpPr>
          <p:nvPr/>
        </p:nvCxnSpPr>
        <p:spPr>
          <a:xfrm>
            <a:off x="9994668" y="5560821"/>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31" idx="3"/>
          </p:cNvCxnSpPr>
          <p:nvPr/>
        </p:nvCxnSpPr>
        <p:spPr>
          <a:xfrm>
            <a:off x="6562499" y="4294901"/>
            <a:ext cx="1192325" cy="12450"/>
          </a:xfrm>
          <a:prstGeom prst="bentConnector3">
            <a:avLst>
              <a:gd name="adj1" fmla="val 90724"/>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31" idx="3"/>
          </p:cNvCxnSpPr>
          <p:nvPr/>
        </p:nvCxnSpPr>
        <p:spPr>
          <a:xfrm>
            <a:off x="6562499" y="4294902"/>
            <a:ext cx="2583015" cy="1542859"/>
          </a:xfrm>
          <a:prstGeom prst="bentConnector3">
            <a:avLst>
              <a:gd name="adj1" fmla="val 15135"/>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endCxn id="162" idx="2"/>
          </p:cNvCxnSpPr>
          <p:nvPr/>
        </p:nvCxnSpPr>
        <p:spPr>
          <a:xfrm flipV="1">
            <a:off x="6249130" y="4107016"/>
            <a:ext cx="1574175" cy="1120741"/>
          </a:xfrm>
          <a:prstGeom prst="bentConnector3">
            <a:avLst>
              <a:gd name="adj1" fmla="val 67202"/>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34" idx="3"/>
            <a:endCxn id="169" idx="2"/>
          </p:cNvCxnSpPr>
          <p:nvPr/>
        </p:nvCxnSpPr>
        <p:spPr>
          <a:xfrm>
            <a:off x="6243208" y="5228783"/>
            <a:ext cx="2989856" cy="332038"/>
          </a:xfrm>
          <a:prstGeom prst="bentConnector3">
            <a:avLst>
              <a:gd name="adj1" fmla="val 35634"/>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8647161" y="6073033"/>
            <a:ext cx="2897867" cy="574788"/>
          </a:xfrm>
          <a:prstGeom prst="rect">
            <a:avLst/>
          </a:prstGeom>
          <a:noFill/>
        </p:spPr>
        <p:txBody>
          <a:bodyPr wrap="square" lIns="179285" tIns="143428" rIns="179285" bIns="143428" rtlCol="0">
            <a:spAutoFit/>
          </a:bodyPr>
          <a:lstStyle/>
          <a:p>
            <a:pPr algn="r">
              <a:lnSpc>
                <a:spcPct val="90000"/>
              </a:lnSpc>
              <a:spcAft>
                <a:spcPts val="588"/>
              </a:spcAft>
            </a:pPr>
            <a:r>
              <a:rPr lang="en-US" sz="1029" dirty="0">
                <a:gradFill>
                  <a:gsLst>
                    <a:gs pos="2917">
                      <a:schemeClr val="tx1"/>
                    </a:gs>
                    <a:gs pos="30000">
                      <a:schemeClr val="tx1"/>
                    </a:gs>
                  </a:gsLst>
                  <a:lin ang="5400000" scaled="0"/>
                </a:gradFill>
              </a:rPr>
              <a:t>This is just an example, worker node capacity is much greater than 4 nodes</a:t>
            </a:r>
          </a:p>
        </p:txBody>
      </p:sp>
    </p:spTree>
    <p:extLst>
      <p:ext uri="{BB962C8B-B14F-4D97-AF65-F5344CB8AC3E}">
        <p14:creationId xmlns:p14="http://schemas.microsoft.com/office/powerpoint/2010/main" val="351662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Ambari </a:t>
            </a:r>
            <a:r>
              <a:rPr lang="en-US" dirty="0"/>
              <a:t>Dashboard</a:t>
            </a:r>
          </a:p>
        </p:txBody>
      </p:sp>
      <p:pic>
        <p:nvPicPr>
          <p:cNvPr id="5" name="Content Placeholder 4"/>
          <p:cNvPicPr>
            <a:picLocks noGrp="1" noChangeAspect="1"/>
          </p:cNvPicPr>
          <p:nvPr>
            <p:ph sz="half" idx="1"/>
          </p:nvPr>
        </p:nvPicPr>
        <p:blipFill>
          <a:blip r:embed="rId2"/>
          <a:stretch>
            <a:fillRect/>
          </a:stretch>
        </p:blipFill>
        <p:spPr>
          <a:xfrm>
            <a:off x="838200" y="2712589"/>
            <a:ext cx="5181600" cy="257741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200" y="2229807"/>
            <a:ext cx="5181600" cy="3542974"/>
          </a:xfrm>
          <a:prstGeom prst="rect">
            <a:avLst/>
          </a:prstGeom>
          <a:ln w="63500">
            <a:solidFill>
              <a:srgbClr val="DC3C00"/>
            </a:solidFill>
          </a:ln>
        </p:spPr>
      </p:pic>
    </p:spTree>
    <p:extLst>
      <p:ext uri="{BB962C8B-B14F-4D97-AF65-F5344CB8AC3E}">
        <p14:creationId xmlns:p14="http://schemas.microsoft.com/office/powerpoint/2010/main" val="1749304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Jupyter notebooks</a:t>
            </a:r>
          </a:p>
        </p:txBody>
      </p:sp>
      <p:pic>
        <p:nvPicPr>
          <p:cNvPr id="17" name="Content Placeholder 16"/>
          <p:cNvPicPr>
            <a:picLocks noGrp="1" noChangeAspect="1"/>
          </p:cNvPicPr>
          <p:nvPr>
            <p:ph sz="half" idx="2"/>
          </p:nvPr>
        </p:nvPicPr>
        <p:blipFill>
          <a:blip r:embed="rId2"/>
          <a:stretch>
            <a:fillRect/>
          </a:stretch>
        </p:blipFill>
        <p:spPr>
          <a:xfrm>
            <a:off x="6172200" y="1995374"/>
            <a:ext cx="5181600" cy="4011840"/>
          </a:xfrm>
          <a:prstGeom prst="rect">
            <a:avLst/>
          </a:prstGeom>
          <a:ln w="63500">
            <a:solidFill>
              <a:srgbClr val="DC3C00"/>
            </a:solidFill>
          </a:ln>
        </p:spPr>
      </p:pic>
      <p:pic>
        <p:nvPicPr>
          <p:cNvPr id="3" name="Picture 2"/>
          <p:cNvPicPr>
            <a:picLocks noChangeAspect="1"/>
          </p:cNvPicPr>
          <p:nvPr/>
        </p:nvPicPr>
        <p:blipFill>
          <a:blip r:embed="rId3"/>
          <a:stretch>
            <a:fillRect/>
          </a:stretch>
        </p:blipFill>
        <p:spPr>
          <a:xfrm>
            <a:off x="1070066" y="1995374"/>
            <a:ext cx="3886200" cy="4200525"/>
          </a:xfrm>
          <a:prstGeom prst="rect">
            <a:avLst/>
          </a:prstGeom>
        </p:spPr>
      </p:pic>
    </p:spTree>
    <p:extLst>
      <p:ext uri="{BB962C8B-B14F-4D97-AF65-F5344CB8AC3E}">
        <p14:creationId xmlns:p14="http://schemas.microsoft.com/office/powerpoint/2010/main" val="34563562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734546" y="1943191"/>
            <a:ext cx="4866394" cy="4351338"/>
          </a:xfrm>
          <a:prstGeom prst="rect">
            <a:avLst/>
          </a:prstGeom>
        </p:spPr>
      </p:pic>
      <p:sp>
        <p:nvSpPr>
          <p:cNvPr id="4" name="Title 3"/>
          <p:cNvSpPr>
            <a:spLocks noGrp="1"/>
          </p:cNvSpPr>
          <p:nvPr>
            <p:ph type="title"/>
          </p:nvPr>
        </p:nvSpPr>
        <p:spPr/>
        <p:txBody>
          <a:bodyPr/>
          <a:lstStyle/>
          <a:p>
            <a:r>
              <a:rPr lang="en-US" dirty="0" smtClean="0"/>
              <a:t>What is RDD?</a:t>
            </a:r>
            <a:endParaRPr lang="en-US" dirty="0"/>
          </a:p>
        </p:txBody>
      </p:sp>
      <p:grpSp>
        <p:nvGrpSpPr>
          <p:cNvPr id="12" name="Group 11"/>
          <p:cNvGrpSpPr/>
          <p:nvPr/>
        </p:nvGrpSpPr>
        <p:grpSpPr>
          <a:xfrm>
            <a:off x="5257921" y="2838636"/>
            <a:ext cx="6746731" cy="1674575"/>
            <a:chOff x="5202492" y="4306298"/>
            <a:chExt cx="6746731" cy="1674575"/>
          </a:xfrm>
        </p:grpSpPr>
        <p:pic>
          <p:nvPicPr>
            <p:cNvPr id="8" name="Content Placeholder 4"/>
            <p:cNvPicPr>
              <a:picLocks noChangeAspect="1"/>
            </p:cNvPicPr>
            <p:nvPr/>
          </p:nvPicPr>
          <p:blipFill>
            <a:blip r:embed="rId3"/>
            <a:stretch>
              <a:fillRect/>
            </a:stretch>
          </p:blipFill>
          <p:spPr>
            <a:xfrm>
              <a:off x="5202492" y="4314102"/>
              <a:ext cx="2235918" cy="1658568"/>
            </a:xfrm>
            <a:prstGeom prst="rect">
              <a:avLst/>
            </a:prstGeom>
          </p:spPr>
        </p:pic>
        <p:pic>
          <p:nvPicPr>
            <p:cNvPr id="9" name="Content Placeholder 5"/>
            <p:cNvPicPr>
              <a:picLocks noChangeAspect="1"/>
            </p:cNvPicPr>
            <p:nvPr/>
          </p:nvPicPr>
          <p:blipFill>
            <a:blip r:embed="rId4"/>
            <a:stretch>
              <a:fillRect/>
            </a:stretch>
          </p:blipFill>
          <p:spPr>
            <a:xfrm>
              <a:off x="7429749" y="4310490"/>
              <a:ext cx="2253240" cy="1670383"/>
            </a:xfrm>
            <a:prstGeom prst="rect">
              <a:avLst/>
            </a:prstGeom>
          </p:spPr>
        </p:pic>
        <p:pic>
          <p:nvPicPr>
            <p:cNvPr id="10" name="Picture 9"/>
            <p:cNvPicPr>
              <a:picLocks noChangeAspect="1"/>
            </p:cNvPicPr>
            <p:nvPr/>
          </p:nvPicPr>
          <p:blipFill>
            <a:blip r:embed="rId5"/>
            <a:stretch>
              <a:fillRect/>
            </a:stretch>
          </p:blipFill>
          <p:spPr>
            <a:xfrm>
              <a:off x="9682989" y="4306298"/>
              <a:ext cx="2266234" cy="1674575"/>
            </a:xfrm>
            <a:prstGeom prst="rect">
              <a:avLst/>
            </a:prstGeom>
          </p:spPr>
        </p:pic>
      </p:grpSp>
      <p:sp>
        <p:nvSpPr>
          <p:cNvPr id="2" name="Rectangle 1"/>
          <p:cNvSpPr/>
          <p:nvPr/>
        </p:nvSpPr>
        <p:spPr>
          <a:xfrm>
            <a:off x="5384800" y="4881248"/>
            <a:ext cx="6276832" cy="646331"/>
          </a:xfrm>
          <a:prstGeom prst="rect">
            <a:avLst/>
          </a:prstGeom>
        </p:spPr>
        <p:txBody>
          <a:bodyPr wrap="square">
            <a:spAutoFit/>
          </a:bodyPr>
          <a:lstStyle/>
          <a:p>
            <a:r>
              <a:rPr lang="en-US" b="1" dirty="0">
                <a:solidFill>
                  <a:srgbClr val="000000"/>
                </a:solidFill>
                <a:latin typeface="&amp;quot"/>
              </a:rPr>
              <a:t>Resilient Distributed Datasets</a:t>
            </a:r>
            <a:r>
              <a:rPr lang="en-US" dirty="0">
                <a:solidFill>
                  <a:srgbClr val="000000"/>
                </a:solidFill>
                <a:latin typeface="Helvetica Neue"/>
              </a:rPr>
              <a:t> or RDDs address this by enabling fault-tolerant, distributed, in-memory computations.</a:t>
            </a:r>
            <a:endParaRPr lang="en-US" dirty="0"/>
          </a:p>
        </p:txBody>
      </p:sp>
    </p:spTree>
    <p:extLst>
      <p:ext uri="{BB962C8B-B14F-4D97-AF65-F5344CB8AC3E}">
        <p14:creationId xmlns:p14="http://schemas.microsoft.com/office/powerpoint/2010/main" val="2810184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Operations</a:t>
            </a:r>
            <a:endParaRPr lang="en-US" dirty="0"/>
          </a:p>
        </p:txBody>
      </p:sp>
      <p:pic>
        <p:nvPicPr>
          <p:cNvPr id="13" name="Content Placeholder 12"/>
          <p:cNvPicPr>
            <a:picLocks noGrp="1" noChangeAspect="1"/>
          </p:cNvPicPr>
          <p:nvPr>
            <p:ph sz="half" idx="2"/>
          </p:nvPr>
        </p:nvPicPr>
        <p:blipFill>
          <a:blip r:embed="rId2"/>
          <a:stretch>
            <a:fillRect/>
          </a:stretch>
        </p:blipFill>
        <p:spPr>
          <a:xfrm>
            <a:off x="6656979" y="3423717"/>
            <a:ext cx="4972050" cy="3067050"/>
          </a:xfrm>
          <a:prstGeom prst="rect">
            <a:avLst/>
          </a:prstGeom>
        </p:spPr>
      </p:pic>
      <p:pic>
        <p:nvPicPr>
          <p:cNvPr id="14" name="Content Placeholder 13"/>
          <p:cNvPicPr>
            <a:picLocks noGrp="1" noChangeAspect="1"/>
          </p:cNvPicPr>
          <p:nvPr>
            <p:ph sz="half" idx="1"/>
          </p:nvPr>
        </p:nvPicPr>
        <p:blipFill>
          <a:blip r:embed="rId3"/>
          <a:stretch>
            <a:fillRect/>
          </a:stretch>
        </p:blipFill>
        <p:spPr>
          <a:xfrm>
            <a:off x="871535" y="1690688"/>
            <a:ext cx="5114925" cy="3133725"/>
          </a:xfrm>
          <a:prstGeom prst="rect">
            <a:avLst/>
          </a:prstGeom>
        </p:spPr>
      </p:pic>
      <p:pic>
        <p:nvPicPr>
          <p:cNvPr id="15" name="Picture 14"/>
          <p:cNvPicPr>
            <a:picLocks noChangeAspect="1"/>
          </p:cNvPicPr>
          <p:nvPr/>
        </p:nvPicPr>
        <p:blipFill>
          <a:blip r:embed="rId4"/>
          <a:stretch>
            <a:fillRect/>
          </a:stretch>
        </p:blipFill>
        <p:spPr>
          <a:xfrm>
            <a:off x="840223" y="4824413"/>
            <a:ext cx="4886325" cy="1866900"/>
          </a:xfrm>
          <a:prstGeom prst="rect">
            <a:avLst/>
          </a:prstGeom>
        </p:spPr>
      </p:pic>
      <p:pic>
        <p:nvPicPr>
          <p:cNvPr id="6" name="Content Placeholder 4"/>
          <p:cNvPicPr>
            <a:picLocks noChangeAspect="1"/>
          </p:cNvPicPr>
          <p:nvPr/>
        </p:nvPicPr>
        <p:blipFill>
          <a:blip r:embed="rId5"/>
          <a:stretch>
            <a:fillRect/>
          </a:stretch>
        </p:blipFill>
        <p:spPr>
          <a:xfrm>
            <a:off x="6380759" y="881702"/>
            <a:ext cx="4578742" cy="2375848"/>
          </a:xfrm>
          <a:prstGeom prst="rect">
            <a:avLst/>
          </a:prstGeom>
        </p:spPr>
      </p:pic>
    </p:spTree>
    <p:extLst>
      <p:ext uri="{BB962C8B-B14F-4D97-AF65-F5344CB8AC3E}">
        <p14:creationId xmlns:p14="http://schemas.microsoft.com/office/powerpoint/2010/main" val="4058655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 and actions: Sample code</a:t>
            </a:r>
          </a:p>
        </p:txBody>
      </p:sp>
      <p:pic>
        <p:nvPicPr>
          <p:cNvPr id="6" name="Content Placeholder 5"/>
          <p:cNvPicPr>
            <a:picLocks noGrp="1" noChangeAspect="1"/>
          </p:cNvPicPr>
          <p:nvPr>
            <p:ph idx="1"/>
          </p:nvPr>
        </p:nvPicPr>
        <p:blipFill>
          <a:blip r:embed="rId2"/>
          <a:stretch>
            <a:fillRect/>
          </a:stretch>
        </p:blipFill>
        <p:spPr>
          <a:xfrm>
            <a:off x="1417052" y="1825625"/>
            <a:ext cx="9357896" cy="4351338"/>
          </a:xfrm>
          <a:prstGeom prst="rect">
            <a:avLst/>
          </a:prstGeom>
        </p:spPr>
      </p:pic>
    </p:spTree>
    <p:extLst>
      <p:ext uri="{BB962C8B-B14F-4D97-AF65-F5344CB8AC3E}">
        <p14:creationId xmlns:p14="http://schemas.microsoft.com/office/powerpoint/2010/main" val="149990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transformations</a:t>
            </a:r>
          </a:p>
        </p:txBody>
      </p:sp>
      <p:pic>
        <p:nvPicPr>
          <p:cNvPr id="4" name="Content Placeholder 3"/>
          <p:cNvPicPr>
            <a:picLocks noGrp="1" noChangeAspect="1"/>
          </p:cNvPicPr>
          <p:nvPr>
            <p:ph idx="1"/>
          </p:nvPr>
        </p:nvPicPr>
        <p:blipFill>
          <a:blip r:embed="rId2"/>
          <a:stretch>
            <a:fillRect/>
          </a:stretch>
        </p:blipFill>
        <p:spPr>
          <a:xfrm>
            <a:off x="3248933" y="1825625"/>
            <a:ext cx="5694133" cy="4351338"/>
          </a:xfrm>
          <a:prstGeom prst="rect">
            <a:avLst/>
          </a:prstGeom>
        </p:spPr>
      </p:pic>
    </p:spTree>
    <p:extLst>
      <p:ext uri="{BB962C8B-B14F-4D97-AF65-F5344CB8AC3E}">
        <p14:creationId xmlns:p14="http://schemas.microsoft.com/office/powerpoint/2010/main" val="391425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actions</a:t>
            </a:r>
          </a:p>
        </p:txBody>
      </p:sp>
      <p:pic>
        <p:nvPicPr>
          <p:cNvPr id="4" name="Content Placeholder 3"/>
          <p:cNvPicPr>
            <a:picLocks noGrp="1" noChangeAspect="1"/>
          </p:cNvPicPr>
          <p:nvPr>
            <p:ph idx="1"/>
          </p:nvPr>
        </p:nvPicPr>
        <p:blipFill>
          <a:blip r:embed="rId3"/>
          <a:stretch>
            <a:fillRect/>
          </a:stretch>
        </p:blipFill>
        <p:spPr>
          <a:xfrm>
            <a:off x="3168895" y="1825625"/>
            <a:ext cx="5854209" cy="4351338"/>
          </a:xfrm>
          <a:prstGeom prst="rect">
            <a:avLst/>
          </a:prstGeom>
        </p:spPr>
      </p:pic>
    </p:spTree>
    <p:extLst>
      <p:ext uri="{BB962C8B-B14F-4D97-AF65-F5344CB8AC3E}">
        <p14:creationId xmlns:p14="http://schemas.microsoft.com/office/powerpoint/2010/main" val="1096266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RDD</a:t>
            </a:r>
            <a:endParaRPr lang="en-US" dirty="0"/>
          </a:p>
        </p:txBody>
      </p:sp>
      <p:pic>
        <p:nvPicPr>
          <p:cNvPr id="7" name="Content Placeholder 6"/>
          <p:cNvPicPr>
            <a:picLocks noGrp="1" noChangeAspect="1"/>
          </p:cNvPicPr>
          <p:nvPr>
            <p:ph idx="1"/>
          </p:nvPr>
        </p:nvPicPr>
        <p:blipFill>
          <a:blip r:embed="rId2"/>
          <a:stretch>
            <a:fillRect/>
          </a:stretch>
        </p:blipFill>
        <p:spPr>
          <a:xfrm>
            <a:off x="838200" y="1772384"/>
            <a:ext cx="6991350" cy="476250"/>
          </a:xfrm>
          <a:prstGeom prst="rect">
            <a:avLst/>
          </a:prstGeom>
        </p:spPr>
      </p:pic>
      <p:sp>
        <p:nvSpPr>
          <p:cNvPr id="8" name="Rectangle 7"/>
          <p:cNvSpPr/>
          <p:nvPr/>
        </p:nvSpPr>
        <p:spPr>
          <a:xfrm>
            <a:off x="3925887" y="1376244"/>
            <a:ext cx="7962900" cy="369332"/>
          </a:xfrm>
          <a:prstGeom prst="rect">
            <a:avLst/>
          </a:prstGeom>
        </p:spPr>
        <p:txBody>
          <a:bodyPr wrap="square">
            <a:spAutoFit/>
          </a:bodyPr>
          <a:lstStyle/>
          <a:p>
            <a:r>
              <a:rPr lang="en-US" dirty="0">
                <a:solidFill>
                  <a:srgbClr val="000000"/>
                </a:solidFill>
                <a:latin typeface="Helvetica Neue"/>
              </a:rPr>
              <a:t>RDDs can be created from stable storage or by transforming other RDDs.</a:t>
            </a:r>
            <a:endParaRPr lang="en-US" dirty="0"/>
          </a:p>
        </p:txBody>
      </p:sp>
      <p:pic>
        <p:nvPicPr>
          <p:cNvPr id="9" name="Picture 8"/>
          <p:cNvPicPr>
            <a:picLocks noChangeAspect="1"/>
          </p:cNvPicPr>
          <p:nvPr/>
        </p:nvPicPr>
        <p:blipFill>
          <a:blip r:embed="rId3"/>
          <a:stretch>
            <a:fillRect/>
          </a:stretch>
        </p:blipFill>
        <p:spPr>
          <a:xfrm>
            <a:off x="838200" y="3081337"/>
            <a:ext cx="5613400" cy="3719813"/>
          </a:xfrm>
          <a:prstGeom prst="rect">
            <a:avLst/>
          </a:prstGeom>
        </p:spPr>
      </p:pic>
      <p:pic>
        <p:nvPicPr>
          <p:cNvPr id="10" name="Picture 9"/>
          <p:cNvPicPr>
            <a:picLocks noChangeAspect="1"/>
          </p:cNvPicPr>
          <p:nvPr/>
        </p:nvPicPr>
        <p:blipFill>
          <a:blip r:embed="rId4"/>
          <a:stretch>
            <a:fillRect/>
          </a:stretch>
        </p:blipFill>
        <p:spPr>
          <a:xfrm>
            <a:off x="6708994" y="4207175"/>
            <a:ext cx="5179793" cy="2593975"/>
          </a:xfrm>
          <a:prstGeom prst="rect">
            <a:avLst/>
          </a:prstGeom>
        </p:spPr>
      </p:pic>
      <p:sp>
        <p:nvSpPr>
          <p:cNvPr id="11" name="Rectangle 10"/>
          <p:cNvSpPr/>
          <p:nvPr/>
        </p:nvSpPr>
        <p:spPr>
          <a:xfrm>
            <a:off x="2057400" y="2378641"/>
            <a:ext cx="8356600" cy="646331"/>
          </a:xfrm>
          <a:prstGeom prst="rect">
            <a:avLst/>
          </a:prstGeom>
        </p:spPr>
        <p:txBody>
          <a:bodyPr wrap="square">
            <a:spAutoFit/>
          </a:bodyPr>
          <a:lstStyle/>
          <a:p>
            <a:r>
              <a:rPr lang="en-US" b="1" dirty="0">
                <a:solidFill>
                  <a:srgbClr val="000000"/>
                </a:solidFill>
                <a:latin typeface="&amp;quot"/>
              </a:rPr>
              <a:t>Transformations</a:t>
            </a:r>
            <a:r>
              <a:rPr lang="en-US" dirty="0">
                <a:solidFill>
                  <a:srgbClr val="000000"/>
                </a:solidFill>
                <a:latin typeface="Helvetica Neue"/>
              </a:rPr>
              <a:t> create a new dataset from an existing one. Transformations are lazy, meaning that no transformation is executed until you execute an action.</a:t>
            </a:r>
            <a:endParaRPr lang="en-US" dirty="0"/>
          </a:p>
        </p:txBody>
      </p:sp>
      <p:sp>
        <p:nvSpPr>
          <p:cNvPr id="12" name="Rectangle 11"/>
          <p:cNvSpPr/>
          <p:nvPr/>
        </p:nvSpPr>
        <p:spPr>
          <a:xfrm>
            <a:off x="6708993" y="3292908"/>
            <a:ext cx="5179793" cy="646331"/>
          </a:xfrm>
          <a:prstGeom prst="rect">
            <a:avLst/>
          </a:prstGeom>
        </p:spPr>
        <p:txBody>
          <a:bodyPr wrap="square">
            <a:spAutoFit/>
          </a:bodyPr>
          <a:lstStyle/>
          <a:p>
            <a:r>
              <a:rPr lang="en-US" b="1">
                <a:solidFill>
                  <a:srgbClr val="000000"/>
                </a:solidFill>
                <a:latin typeface="&amp;quot"/>
              </a:rPr>
              <a:t>Actions</a:t>
            </a:r>
            <a:r>
              <a:rPr lang="en-US">
                <a:solidFill>
                  <a:srgbClr val="000000"/>
                </a:solidFill>
                <a:latin typeface="Helvetica Neue"/>
              </a:rPr>
              <a:t> return a value to the driver program after running a computation on the dataset.</a:t>
            </a:r>
            <a:endParaRPr lang="en-US"/>
          </a:p>
        </p:txBody>
      </p:sp>
    </p:spTree>
    <p:extLst>
      <p:ext uri="{BB962C8B-B14F-4D97-AF65-F5344CB8AC3E}">
        <p14:creationId xmlns:p14="http://schemas.microsoft.com/office/powerpoint/2010/main" val="7041514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DataFrames?</a:t>
            </a:r>
            <a:endParaRPr lang="en-US" dirty="0"/>
          </a:p>
        </p:txBody>
      </p:sp>
      <p:sp>
        <p:nvSpPr>
          <p:cNvPr id="12" name="TextBox 3"/>
          <p:cNvSpPr txBox="1">
            <a:spLocks noGrp="1"/>
          </p:cNvSpPr>
          <p:nvPr>
            <p:ph sz="half" idx="1"/>
          </p:nvPr>
        </p:nvSpPr>
        <p:spPr>
          <a:xfrm>
            <a:off x="838200" y="1825625"/>
            <a:ext cx="5181600" cy="3903633"/>
          </a:xfrm>
          <a:prstGeom prst="rect">
            <a:avLst/>
          </a:prstGeom>
          <a:solidFill>
            <a:schemeClr val="bg1"/>
          </a:solidFill>
          <a:ln>
            <a:noFill/>
          </a:ln>
        </p:spPr>
        <p:txBody>
          <a:bodyPr wrap="square" lIns="36576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nSpc>
                <a:spcPct val="100000"/>
              </a:lnSpc>
              <a:spcBef>
                <a:spcPts val="612"/>
              </a:spcBef>
            </a:pPr>
            <a:r>
              <a:rPr lang="en-US" sz="1800" dirty="0"/>
              <a:t>A distributed collection of data organized into named columns.</a:t>
            </a:r>
          </a:p>
          <a:p>
            <a:pPr lvl="1">
              <a:lnSpc>
                <a:spcPct val="100000"/>
              </a:lnSpc>
              <a:spcBef>
                <a:spcPts val="612"/>
              </a:spcBef>
            </a:pPr>
            <a:r>
              <a:rPr lang="en-US" sz="1800" dirty="0"/>
              <a:t>Similar to RDDs with schema</a:t>
            </a:r>
            <a:r>
              <a:rPr lang="en-US" sz="1800" i="1" dirty="0"/>
              <a:t>. </a:t>
            </a:r>
          </a:p>
          <a:p>
            <a:pPr lvl="1">
              <a:lnSpc>
                <a:spcPct val="100000"/>
              </a:lnSpc>
              <a:spcBef>
                <a:spcPts val="612"/>
              </a:spcBef>
            </a:pPr>
            <a:r>
              <a:rPr lang="en-US" sz="1800" dirty="0"/>
              <a:t>Conceptually equivalent to tables in relational database, or to DataFrames in R/Python. </a:t>
            </a:r>
          </a:p>
          <a:p>
            <a:pPr lvl="1">
              <a:lnSpc>
                <a:spcPct val="100000"/>
              </a:lnSpc>
              <a:spcBef>
                <a:spcPts val="612"/>
              </a:spcBef>
            </a:pPr>
            <a:r>
              <a:rPr lang="en-US" sz="1800" dirty="0"/>
              <a:t>With domain-specific functions designed for common tasks: </a:t>
            </a:r>
          </a:p>
          <a:p>
            <a:pPr marL="868768" lvl="2" indent="-285750">
              <a:lnSpc>
                <a:spcPct val="100000"/>
              </a:lnSpc>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Metadata</a:t>
            </a:r>
          </a:p>
          <a:p>
            <a:pPr marL="868768" lvl="2" indent="-285750">
              <a:lnSpc>
                <a:spcPct val="100000"/>
              </a:lnSpc>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Sampling</a:t>
            </a:r>
          </a:p>
          <a:p>
            <a:pPr marL="868768" lvl="2" indent="-285750">
              <a:lnSpc>
                <a:spcPct val="100000"/>
              </a:lnSpc>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Project, filter, aggregation, and join</a:t>
            </a:r>
          </a:p>
          <a:p>
            <a:pPr marL="868768" lvl="2" indent="-285750">
              <a:lnSpc>
                <a:spcPct val="100000"/>
              </a:lnSpc>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UDFs</a:t>
            </a:r>
          </a:p>
        </p:txBody>
      </p:sp>
      <p:grpSp>
        <p:nvGrpSpPr>
          <p:cNvPr id="13" name="Group 12"/>
          <p:cNvGrpSpPr/>
          <p:nvPr/>
        </p:nvGrpSpPr>
        <p:grpSpPr>
          <a:xfrm>
            <a:off x="6272181" y="1690688"/>
            <a:ext cx="5243218" cy="1172287"/>
            <a:chOff x="6365454" y="1497473"/>
            <a:chExt cx="5243218" cy="1172287"/>
          </a:xfrm>
        </p:grpSpPr>
        <p:grpSp>
          <p:nvGrpSpPr>
            <p:cNvPr id="34" name="Group 33"/>
            <p:cNvGrpSpPr/>
            <p:nvPr/>
          </p:nvGrpSpPr>
          <p:grpSpPr>
            <a:xfrm>
              <a:off x="8722796" y="1497473"/>
              <a:ext cx="2885876" cy="1172287"/>
              <a:chOff x="8049696" y="1669850"/>
              <a:chExt cx="2885876" cy="1172287"/>
            </a:xfrm>
          </p:grpSpPr>
          <p:sp>
            <p:nvSpPr>
              <p:cNvPr id="36" name="Rounded Rectangle 35"/>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37" name="Rounded Rectangle 36"/>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38" name="Rounded Rectangle 37"/>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39" name="Rounded Rectangle 38"/>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 </a:t>
                </a:r>
              </a:p>
            </p:txBody>
          </p:sp>
          <p:sp>
            <p:nvSpPr>
              <p:cNvPr id="40" name="Rounded Rectangle 39"/>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41" name="Rounded Rectangle 40"/>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grpSp>
        <p:sp>
          <p:nvSpPr>
            <p:cNvPr id="35" name="TextBox 53"/>
            <p:cNvSpPr txBox="1"/>
            <p:nvPr/>
          </p:nvSpPr>
          <p:spPr>
            <a:xfrm>
              <a:off x="6365454" y="1497473"/>
              <a:ext cx="2286000" cy="1161288"/>
            </a:xfrm>
            <a:prstGeom prst="rect">
              <a:avLst/>
            </a:prstGeom>
            <a:solidFill>
              <a:schemeClr val="bg1">
                <a:lumMod val="95000"/>
              </a:schemeClr>
            </a:solidFill>
            <a:ln>
              <a:noFill/>
            </a:ln>
          </p:spPr>
          <p:txBody>
            <a:bodyPr wrap="square" lIns="0" tIns="91440" rIns="0" bIns="9144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12692" lvl="1" indent="0">
                <a:spcBef>
                  <a:spcPts val="612"/>
                </a:spcBef>
                <a:buNone/>
              </a:pPr>
              <a:r>
                <a:rPr lang="en-US" sz="1600" dirty="0">
                  <a:solidFill>
                    <a:schemeClr val="tx2"/>
                  </a:solidFill>
                </a:rPr>
                <a:t>RDDs are a collection of opaque objects (such as internal structures unknown to Spark).</a:t>
              </a:r>
            </a:p>
          </p:txBody>
        </p:sp>
      </p:grpSp>
      <p:grpSp>
        <p:nvGrpSpPr>
          <p:cNvPr id="14" name="Group 13"/>
          <p:cNvGrpSpPr/>
          <p:nvPr/>
        </p:nvGrpSpPr>
        <p:grpSpPr>
          <a:xfrm>
            <a:off x="6272182" y="3901991"/>
            <a:ext cx="5243220" cy="2397823"/>
            <a:chOff x="6365455" y="2888885"/>
            <a:chExt cx="5243220" cy="2397823"/>
          </a:xfrm>
        </p:grpSpPr>
        <p:sp>
          <p:nvSpPr>
            <p:cNvPr id="15" name="TextBox 54"/>
            <p:cNvSpPr txBox="1"/>
            <p:nvPr/>
          </p:nvSpPr>
          <p:spPr>
            <a:xfrm>
              <a:off x="6365455" y="2888885"/>
              <a:ext cx="2286000" cy="1161288"/>
            </a:xfrm>
            <a:prstGeom prst="rect">
              <a:avLst/>
            </a:prstGeom>
            <a:solidFill>
              <a:schemeClr val="bg1">
                <a:lumMod val="95000"/>
              </a:schemeClr>
            </a:solidFill>
            <a:ln>
              <a:noFill/>
            </a:ln>
          </p:spPr>
          <p:txBody>
            <a:bodyPr wrap="square" lIns="0" tIns="91440" rIns="0" bIns="9144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12692" lvl="1" indent="0">
                <a:spcBef>
                  <a:spcPts val="612"/>
                </a:spcBef>
                <a:buNone/>
              </a:pPr>
              <a:r>
                <a:rPr lang="en-US" sz="1600" dirty="0">
                  <a:solidFill>
                    <a:schemeClr val="tx2"/>
                  </a:solidFill>
                </a:rPr>
                <a:t>DataFrames is a collection of objects with schema that are known to Spark SQL..</a:t>
              </a:r>
            </a:p>
          </p:txBody>
        </p:sp>
        <p:grpSp>
          <p:nvGrpSpPr>
            <p:cNvPr id="16" name="Group 15"/>
            <p:cNvGrpSpPr/>
            <p:nvPr/>
          </p:nvGrpSpPr>
          <p:grpSpPr>
            <a:xfrm>
              <a:off x="8722794" y="2888885"/>
              <a:ext cx="2885881" cy="1162748"/>
              <a:chOff x="8087794" y="2888885"/>
              <a:chExt cx="2885881" cy="1162748"/>
            </a:xfrm>
          </p:grpSpPr>
          <p:grpSp>
            <p:nvGrpSpPr>
              <p:cNvPr id="26" name="Group 25"/>
              <p:cNvGrpSpPr/>
              <p:nvPr/>
            </p:nvGrpSpPr>
            <p:grpSpPr>
              <a:xfrm>
                <a:off x="8087797" y="2888885"/>
                <a:ext cx="2885878" cy="548640"/>
                <a:chOff x="7902714" y="3292088"/>
                <a:chExt cx="2829547" cy="537931"/>
              </a:xfrm>
            </p:grpSpPr>
            <p:sp>
              <p:nvSpPr>
                <p:cNvPr id="31" name="Rectangle 30"/>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32" name="Rectangle 31"/>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33" name="Rectangle 32"/>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nvGrpSpPr>
              <p:cNvPr id="27" name="Group 26"/>
              <p:cNvGrpSpPr/>
              <p:nvPr/>
            </p:nvGrpSpPr>
            <p:grpSpPr>
              <a:xfrm>
                <a:off x="8087794" y="3502993"/>
                <a:ext cx="2885878" cy="548640"/>
                <a:chOff x="7902714" y="3285862"/>
                <a:chExt cx="2829547" cy="537931"/>
              </a:xfrm>
            </p:grpSpPr>
            <p:sp>
              <p:nvSpPr>
                <p:cNvPr id="28" name="Rectangle 27"/>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29" name="Rectangle 28"/>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30" name="Rectangle 29"/>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grpSp>
          <p:nvGrpSpPr>
            <p:cNvPr id="17" name="Group 16"/>
            <p:cNvGrpSpPr/>
            <p:nvPr/>
          </p:nvGrpSpPr>
          <p:grpSpPr>
            <a:xfrm>
              <a:off x="8722794" y="4123960"/>
              <a:ext cx="2885881" cy="1162748"/>
              <a:chOff x="8087794" y="2888885"/>
              <a:chExt cx="2885881" cy="1162748"/>
            </a:xfrm>
          </p:grpSpPr>
          <p:grpSp>
            <p:nvGrpSpPr>
              <p:cNvPr id="18" name="Group 17"/>
              <p:cNvGrpSpPr/>
              <p:nvPr/>
            </p:nvGrpSpPr>
            <p:grpSpPr>
              <a:xfrm>
                <a:off x="8087797" y="2888885"/>
                <a:ext cx="2885878" cy="548640"/>
                <a:chOff x="7902714" y="3292088"/>
                <a:chExt cx="2829547" cy="537931"/>
              </a:xfrm>
            </p:grpSpPr>
            <p:sp>
              <p:nvSpPr>
                <p:cNvPr id="23" name="Rectangle 2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24" name="Rectangle 2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25" name="Rectangle 2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nvGrpSpPr>
              <p:cNvPr id="19" name="Group 18"/>
              <p:cNvGrpSpPr/>
              <p:nvPr/>
            </p:nvGrpSpPr>
            <p:grpSpPr>
              <a:xfrm>
                <a:off x="8087794" y="3502993"/>
                <a:ext cx="2885878" cy="548640"/>
                <a:chOff x="7902714" y="3285862"/>
                <a:chExt cx="2829547" cy="537931"/>
              </a:xfrm>
            </p:grpSpPr>
            <p:sp>
              <p:nvSpPr>
                <p:cNvPr id="20" name="Rectangle 1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21" name="Rectangle 2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22" name="Rectangle 2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229752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sz="half" idx="1"/>
          </p:nvPr>
        </p:nvSpPr>
        <p:spPr/>
        <p:txBody>
          <a:bodyPr>
            <a:normAutofit fontScale="85000" lnSpcReduction="10000"/>
          </a:bodyPr>
          <a:lstStyle/>
          <a:p>
            <a:pPr>
              <a:lnSpc>
                <a:spcPct val="120000"/>
              </a:lnSpc>
            </a:pPr>
            <a:r>
              <a:rPr lang="en-US" dirty="0" smtClean="0"/>
              <a:t>What is </a:t>
            </a:r>
            <a:r>
              <a:rPr lang="en-US" b="1" dirty="0" smtClean="0"/>
              <a:t>Spark</a:t>
            </a:r>
            <a:r>
              <a:rPr lang="en-US" dirty="0" smtClean="0"/>
              <a:t> on </a:t>
            </a:r>
            <a:r>
              <a:rPr lang="en-US" b="1" dirty="0" smtClean="0"/>
              <a:t>HDInsight</a:t>
            </a:r>
            <a:r>
              <a:rPr lang="en-US" dirty="0" smtClean="0"/>
              <a:t>?</a:t>
            </a:r>
          </a:p>
          <a:p>
            <a:pPr>
              <a:lnSpc>
                <a:spcPct val="120000"/>
              </a:lnSpc>
            </a:pPr>
            <a:r>
              <a:rPr lang="en-US" dirty="0" smtClean="0"/>
              <a:t>Demo: Create Spark Cluster on Azure</a:t>
            </a:r>
          </a:p>
          <a:p>
            <a:pPr>
              <a:lnSpc>
                <a:spcPct val="120000"/>
              </a:lnSpc>
            </a:pPr>
            <a:r>
              <a:rPr lang="en-US" dirty="0" smtClean="0"/>
              <a:t>What is an </a:t>
            </a:r>
            <a:r>
              <a:rPr lang="en-US" b="1" dirty="0" smtClean="0"/>
              <a:t>RDD, DataFrames, Spark SQL</a:t>
            </a:r>
            <a:r>
              <a:rPr lang="en-US" dirty="0" smtClean="0"/>
              <a:t>?</a:t>
            </a:r>
          </a:p>
          <a:p>
            <a:pPr>
              <a:lnSpc>
                <a:spcPct val="120000"/>
              </a:lnSpc>
            </a:pPr>
            <a:r>
              <a:rPr lang="en-US" dirty="0" smtClean="0"/>
              <a:t>Demo: Operations of RDD, DataFrames and SQL</a:t>
            </a:r>
          </a:p>
          <a:p>
            <a:pPr>
              <a:lnSpc>
                <a:spcPct val="120000"/>
              </a:lnSpc>
            </a:pPr>
            <a:r>
              <a:rPr lang="en-US" dirty="0" smtClean="0"/>
              <a:t>What is </a:t>
            </a:r>
            <a:r>
              <a:rPr lang="en-US" b="1" dirty="0" smtClean="0"/>
              <a:t>MLlib</a:t>
            </a:r>
            <a:r>
              <a:rPr lang="en-US" dirty="0" smtClean="0"/>
              <a:t>?</a:t>
            </a:r>
          </a:p>
          <a:p>
            <a:pPr>
              <a:lnSpc>
                <a:spcPct val="120000"/>
              </a:lnSpc>
            </a:pPr>
            <a:r>
              <a:rPr lang="en-US" dirty="0" smtClean="0"/>
              <a:t>Demo: Machine Learning using Spark</a:t>
            </a:r>
          </a:p>
        </p:txBody>
      </p:sp>
      <p:sp>
        <p:nvSpPr>
          <p:cNvPr id="5" name="Content Placeholder 4"/>
          <p:cNvSpPr>
            <a:spLocks noGrp="1"/>
          </p:cNvSpPr>
          <p:nvPr>
            <p:ph sz="half" idx="2"/>
          </p:nvPr>
        </p:nvSpPr>
        <p:spPr/>
        <p:txBody>
          <a:bodyPr>
            <a:normAutofit fontScale="85000" lnSpcReduction="10000"/>
          </a:bodyPr>
          <a:lstStyle/>
          <a:p>
            <a:r>
              <a:rPr lang="en-US" dirty="0" smtClean="0"/>
              <a:t>For Whom this talk</a:t>
            </a:r>
          </a:p>
          <a:p>
            <a:pPr lvl="1"/>
            <a:r>
              <a:rPr lang="en-US" dirty="0" smtClean="0"/>
              <a:t>Business users to analyze Big </a:t>
            </a:r>
            <a:r>
              <a:rPr lang="en-US" dirty="0"/>
              <a:t>D</a:t>
            </a:r>
            <a:r>
              <a:rPr lang="en-US" dirty="0" smtClean="0"/>
              <a:t>ata using Spark on Azure Cluster.</a:t>
            </a:r>
          </a:p>
          <a:p>
            <a:pPr lvl="1"/>
            <a:endParaRPr lang="en-US" dirty="0"/>
          </a:p>
          <a:p>
            <a:r>
              <a:rPr lang="en-US" dirty="0" smtClean="0"/>
              <a:t>Prerequisite</a:t>
            </a:r>
          </a:p>
          <a:p>
            <a:pPr lvl="1"/>
            <a:r>
              <a:rPr lang="en-US" dirty="0" smtClean="0"/>
              <a:t>None</a:t>
            </a:r>
            <a:endParaRPr lang="en-US" dirty="0"/>
          </a:p>
        </p:txBody>
      </p:sp>
    </p:spTree>
    <p:extLst>
      <p:ext uri="{BB962C8B-B14F-4D97-AF65-F5344CB8AC3E}">
        <p14:creationId xmlns:p14="http://schemas.microsoft.com/office/powerpoint/2010/main" val="3748617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DataFrames from data sources</a:t>
            </a:r>
          </a:p>
        </p:txBody>
      </p:sp>
      <p:pic>
        <p:nvPicPr>
          <p:cNvPr id="6" name="Content Placeholder 5"/>
          <p:cNvPicPr>
            <a:picLocks noGrp="1" noChangeAspect="1"/>
          </p:cNvPicPr>
          <p:nvPr>
            <p:ph idx="1"/>
          </p:nvPr>
        </p:nvPicPr>
        <p:blipFill>
          <a:blip r:embed="rId2"/>
          <a:stretch>
            <a:fillRect/>
          </a:stretch>
        </p:blipFill>
        <p:spPr>
          <a:xfrm>
            <a:off x="1450040" y="1825625"/>
            <a:ext cx="9291919" cy="4351338"/>
          </a:xfrm>
          <a:prstGeom prst="rect">
            <a:avLst/>
          </a:prstGeom>
        </p:spPr>
      </p:pic>
    </p:spTree>
    <p:extLst>
      <p:ext uri="{BB962C8B-B14F-4D97-AF65-F5344CB8AC3E}">
        <p14:creationId xmlns:p14="http://schemas.microsoft.com/office/powerpoint/2010/main" val="272757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DataFrames from RDDs</a:t>
            </a:r>
          </a:p>
        </p:txBody>
      </p:sp>
      <p:pic>
        <p:nvPicPr>
          <p:cNvPr id="4" name="Content Placeholder 3"/>
          <p:cNvPicPr>
            <a:picLocks noGrp="1" noChangeAspect="1"/>
          </p:cNvPicPr>
          <p:nvPr>
            <p:ph idx="1"/>
          </p:nvPr>
        </p:nvPicPr>
        <p:blipFill>
          <a:blip r:embed="rId3"/>
          <a:stretch>
            <a:fillRect/>
          </a:stretch>
        </p:blipFill>
        <p:spPr>
          <a:xfrm>
            <a:off x="1591509" y="1825625"/>
            <a:ext cx="9008981" cy="4351338"/>
          </a:xfrm>
          <a:prstGeom prst="rect">
            <a:avLst/>
          </a:prstGeom>
        </p:spPr>
      </p:pic>
    </p:spTree>
    <p:extLst>
      <p:ext uri="{BB962C8B-B14F-4D97-AF65-F5344CB8AC3E}">
        <p14:creationId xmlns:p14="http://schemas.microsoft.com/office/powerpoint/2010/main" val="46604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 Operations</a:t>
            </a:r>
            <a:endParaRPr lang="en-US" dirty="0"/>
          </a:p>
        </p:txBody>
      </p:sp>
      <p:pic>
        <p:nvPicPr>
          <p:cNvPr id="4" name="Content Placeholder 3"/>
          <p:cNvPicPr>
            <a:picLocks noGrp="1" noChangeAspect="1"/>
          </p:cNvPicPr>
          <p:nvPr>
            <p:ph idx="1"/>
          </p:nvPr>
        </p:nvPicPr>
        <p:blipFill>
          <a:blip r:embed="rId2"/>
          <a:stretch>
            <a:fillRect/>
          </a:stretch>
        </p:blipFill>
        <p:spPr>
          <a:xfrm>
            <a:off x="838200" y="2001044"/>
            <a:ext cx="10515600" cy="4000500"/>
          </a:xfrm>
          <a:prstGeom prst="rect">
            <a:avLst/>
          </a:prstGeom>
        </p:spPr>
      </p:pic>
    </p:spTree>
    <p:extLst>
      <p:ext uri="{BB962C8B-B14F-4D97-AF65-F5344CB8AC3E}">
        <p14:creationId xmlns:p14="http://schemas.microsoft.com/office/powerpoint/2010/main" val="2168056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Spark SQL?</a:t>
            </a:r>
          </a:p>
        </p:txBody>
      </p:sp>
      <p:grpSp>
        <p:nvGrpSpPr>
          <p:cNvPr id="10" name="Group 9"/>
          <p:cNvGrpSpPr/>
          <p:nvPr/>
        </p:nvGrpSpPr>
        <p:grpSpPr>
          <a:xfrm>
            <a:off x="8098639" y="1690688"/>
            <a:ext cx="2742914" cy="4762791"/>
            <a:chOff x="7190736" y="1487743"/>
            <a:chExt cx="2742914" cy="4762791"/>
          </a:xfrm>
        </p:grpSpPr>
        <p:sp>
          <p:nvSpPr>
            <p:cNvPr id="23" name="Text Placeholder 5"/>
            <p:cNvSpPr txBox="1">
              <a:spLocks/>
            </p:cNvSpPr>
            <p:nvPr/>
          </p:nvSpPr>
          <p:spPr>
            <a:xfrm>
              <a:off x="7190736" y="4350291"/>
              <a:ext cx="2742914" cy="1900243"/>
            </a:xfrm>
            <a:prstGeom prst="rect">
              <a:avLst/>
            </a:prstGeom>
            <a:solidFill>
              <a:srgbClr val="DC3C00"/>
            </a:solidFill>
          </p:spPr>
          <p:txBody>
            <a:bodyPr lIns="182880" tIns="27432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You run interactive Spark SQL statements using notebooks.</a:t>
              </a:r>
            </a:p>
          </p:txBody>
        </p:sp>
        <p:sp>
          <p:nvSpPr>
            <p:cNvPr id="24" name="Text Placeholder 8"/>
            <p:cNvSpPr txBox="1">
              <a:spLocks/>
            </p:cNvSpPr>
            <p:nvPr/>
          </p:nvSpPr>
          <p:spPr>
            <a:xfrm>
              <a:off x="7190736" y="1487743"/>
              <a:ext cx="2742914" cy="2743200"/>
            </a:xfrm>
            <a:prstGeom prst="rect">
              <a:avLst/>
            </a:prstGeom>
            <a:solidFill>
              <a:schemeClr val="bg1">
                <a:lumMod val="95000"/>
              </a:schemeClr>
            </a:solidFill>
          </p:spPr>
          <p:txBody>
            <a:bodyPr lIns="18288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Run Spark SQL statements using notebooks</a:t>
              </a:r>
            </a:p>
          </p:txBody>
        </p:sp>
        <p:sp>
          <p:nvSpPr>
            <p:cNvPr id="25" name="TextBox 31"/>
            <p:cNvSpPr txBox="1"/>
            <p:nvPr/>
          </p:nvSpPr>
          <p:spPr>
            <a:xfrm>
              <a:off x="7190736" y="1502454"/>
              <a:ext cx="941097" cy="939800"/>
            </a:xfrm>
            <a:prstGeom prst="rect">
              <a:avLst/>
            </a:prstGeom>
            <a:no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4000" dirty="0">
                  <a:gradFill>
                    <a:gsLst>
                      <a:gs pos="2917">
                        <a:schemeClr val="tx1"/>
                      </a:gs>
                      <a:gs pos="30000">
                        <a:schemeClr val="tx1"/>
                      </a:gs>
                    </a:gsLst>
                    <a:lin ang="5400000" scaled="0"/>
                  </a:gradFill>
                </a:rPr>
                <a:t>3</a:t>
              </a:r>
            </a:p>
          </p:txBody>
        </p:sp>
      </p:grpSp>
      <p:grpSp>
        <p:nvGrpSpPr>
          <p:cNvPr id="11" name="Group 10"/>
          <p:cNvGrpSpPr/>
          <p:nvPr/>
        </p:nvGrpSpPr>
        <p:grpSpPr>
          <a:xfrm>
            <a:off x="1377743" y="1690688"/>
            <a:ext cx="3340111" cy="4762816"/>
            <a:chOff x="1631890" y="1487743"/>
            <a:chExt cx="3340111" cy="4762816"/>
          </a:xfrm>
        </p:grpSpPr>
        <p:grpSp>
          <p:nvGrpSpPr>
            <p:cNvPr id="18" name="Group 17"/>
            <p:cNvGrpSpPr/>
            <p:nvPr/>
          </p:nvGrpSpPr>
          <p:grpSpPr>
            <a:xfrm>
              <a:off x="1631890" y="1487743"/>
              <a:ext cx="2743200" cy="4762816"/>
              <a:chOff x="469840" y="1487743"/>
              <a:chExt cx="2743200" cy="4762816"/>
            </a:xfrm>
          </p:grpSpPr>
          <p:sp>
            <p:nvSpPr>
              <p:cNvPr id="20" name="Text Placeholder 2"/>
              <p:cNvSpPr txBox="1">
                <a:spLocks/>
              </p:cNvSpPr>
              <p:nvPr/>
            </p:nvSpPr>
            <p:spPr>
              <a:xfrm>
                <a:off x="469840" y="4350296"/>
                <a:ext cx="2743200" cy="1900263"/>
              </a:xfrm>
              <a:prstGeom prst="rect">
                <a:avLst/>
              </a:prstGeom>
              <a:solidFill>
                <a:srgbClr val="DC3C00"/>
              </a:solidFill>
            </p:spPr>
            <p:txBody>
              <a:bodyPr lIns="182880" tIns="27432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HDInsight uses Azure Blob storage account for storing data.</a:t>
                </a:r>
              </a:p>
            </p:txBody>
          </p:sp>
          <p:sp>
            <p:nvSpPr>
              <p:cNvPr id="21" name="Text Placeholder 6"/>
              <p:cNvSpPr txBox="1">
                <a:spLocks/>
              </p:cNvSpPr>
              <p:nvPr/>
            </p:nvSpPr>
            <p:spPr>
              <a:xfrm>
                <a:off x="469840" y="1487743"/>
                <a:ext cx="2743200" cy="2743200"/>
              </a:xfrm>
              <a:prstGeom prst="rect">
                <a:avLst/>
              </a:prstGeom>
              <a:solidFill>
                <a:schemeClr val="bg1">
                  <a:lumMod val="95000"/>
                </a:schemeClr>
              </a:solidFill>
            </p:spPr>
            <p:txBody>
              <a:bodyPr lIns="18288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Create an Azure storage account</a:t>
                </a:r>
              </a:p>
            </p:txBody>
          </p:sp>
          <p:sp>
            <p:nvSpPr>
              <p:cNvPr id="22" name="TextBox 29"/>
              <p:cNvSpPr txBox="1"/>
              <p:nvPr/>
            </p:nvSpPr>
            <p:spPr>
              <a:xfrm>
                <a:off x="469840" y="1502454"/>
                <a:ext cx="941097" cy="560129"/>
              </a:xfrm>
              <a:prstGeom prst="rect">
                <a:avLst/>
              </a:prstGeom>
              <a:no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4000" dirty="0">
                    <a:gradFill>
                      <a:gsLst>
                        <a:gs pos="2917">
                          <a:schemeClr val="tx1"/>
                        </a:gs>
                        <a:gs pos="30000">
                          <a:schemeClr val="tx1"/>
                        </a:gs>
                      </a:gsLst>
                      <a:lin ang="5400000" scaled="0"/>
                    </a:gradFill>
                  </a:rPr>
                  <a:t>1</a:t>
                </a:r>
              </a:p>
            </p:txBody>
          </p:sp>
        </p:grpSp>
        <p:sp>
          <p:nvSpPr>
            <p:cNvPr id="19" name="Right Arrow 18"/>
            <p:cNvSpPr/>
            <p:nvPr/>
          </p:nvSpPr>
          <p:spPr bwMode="auto">
            <a:xfrm>
              <a:off x="4377091"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4738249" y="1690688"/>
            <a:ext cx="3325338" cy="4762791"/>
            <a:chOff x="4992396" y="1487743"/>
            <a:chExt cx="3325338" cy="4762791"/>
          </a:xfrm>
        </p:grpSpPr>
        <p:grpSp>
          <p:nvGrpSpPr>
            <p:cNvPr id="13" name="Group 12"/>
            <p:cNvGrpSpPr/>
            <p:nvPr/>
          </p:nvGrpSpPr>
          <p:grpSpPr>
            <a:xfrm>
              <a:off x="4992396" y="1487743"/>
              <a:ext cx="2743084" cy="4762791"/>
              <a:chOff x="3830346" y="1487743"/>
              <a:chExt cx="2743084" cy="4762791"/>
            </a:xfrm>
          </p:grpSpPr>
          <p:sp>
            <p:nvSpPr>
              <p:cNvPr id="15" name="Text Placeholder 3"/>
              <p:cNvSpPr txBox="1">
                <a:spLocks/>
              </p:cNvSpPr>
              <p:nvPr/>
            </p:nvSpPr>
            <p:spPr>
              <a:xfrm>
                <a:off x="3830431" y="4350291"/>
                <a:ext cx="2742914" cy="1900243"/>
              </a:xfrm>
              <a:prstGeom prst="rect">
                <a:avLst/>
              </a:prstGeom>
              <a:solidFill>
                <a:srgbClr val="DC3C00"/>
              </a:solidFill>
            </p:spPr>
            <p:txBody>
              <a:bodyPr lIns="182880" tIns="27432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HDInsight makes Apache Spark available as a service in cloud.</a:t>
                </a:r>
              </a:p>
            </p:txBody>
          </p:sp>
          <p:sp>
            <p:nvSpPr>
              <p:cNvPr id="16" name="Text Placeholder 7"/>
              <p:cNvSpPr txBox="1">
                <a:spLocks/>
              </p:cNvSpPr>
              <p:nvPr/>
            </p:nvSpPr>
            <p:spPr>
              <a:xfrm>
                <a:off x="3830516" y="1487743"/>
                <a:ext cx="2742914" cy="2743200"/>
              </a:xfrm>
              <a:prstGeom prst="rect">
                <a:avLst/>
              </a:prstGeom>
              <a:solidFill>
                <a:schemeClr val="bg1">
                  <a:lumMod val="95000"/>
                </a:schemeClr>
              </a:solidFill>
            </p:spPr>
            <p:txBody>
              <a:bodyPr lIns="182880" rIns="27432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HDInsight makes Apache Spark available as a service in cloud.</a:t>
                </a:r>
              </a:p>
            </p:txBody>
          </p:sp>
          <p:sp>
            <p:nvSpPr>
              <p:cNvPr id="17" name="TextBox 30"/>
              <p:cNvSpPr txBox="1"/>
              <p:nvPr/>
            </p:nvSpPr>
            <p:spPr>
              <a:xfrm>
                <a:off x="3830346" y="1502454"/>
                <a:ext cx="941097" cy="939800"/>
              </a:xfrm>
              <a:prstGeom prst="rect">
                <a:avLst/>
              </a:prstGeom>
              <a:noFill/>
            </p:spPr>
            <p:txBody>
              <a:bodyPr wrap="square" lIns="182880" tIns="146304" rIns="182880" bIns="146304"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4000" dirty="0">
                    <a:gradFill>
                      <a:gsLst>
                        <a:gs pos="2917">
                          <a:schemeClr val="tx1"/>
                        </a:gs>
                        <a:gs pos="30000">
                          <a:schemeClr val="tx1"/>
                        </a:gs>
                      </a:gsLst>
                      <a:lin ang="5400000" scaled="0"/>
                    </a:gradFill>
                  </a:rPr>
                  <a:t>2</a:t>
                </a:r>
              </a:p>
            </p:txBody>
          </p:sp>
        </p:grpSp>
        <p:sp>
          <p:nvSpPr>
            <p:cNvPr id="14" name="Right Arrow 13"/>
            <p:cNvSpPr/>
            <p:nvPr/>
          </p:nvSpPr>
          <p:spPr bwMode="auto">
            <a:xfrm>
              <a:off x="7722824"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26" name="Content Placeholder 4"/>
          <p:cNvPicPr>
            <a:picLocks noGrp="1" noChangeAspect="1"/>
          </p:cNvPicPr>
          <p:nvPr>
            <p:ph sz="half" idx="1"/>
          </p:nvPr>
        </p:nvPicPr>
        <p:blipFill>
          <a:blip r:embed="rId2"/>
          <a:stretch>
            <a:fillRect/>
          </a:stretch>
        </p:blipFill>
        <p:spPr>
          <a:xfrm>
            <a:off x="3051464" y="3836756"/>
            <a:ext cx="5804986" cy="2931334"/>
          </a:xfrm>
          <a:prstGeom prst="rect">
            <a:avLst/>
          </a:prstGeom>
        </p:spPr>
      </p:pic>
    </p:spTree>
    <p:extLst>
      <p:ext uri="{BB962C8B-B14F-4D97-AF65-F5344CB8AC3E}">
        <p14:creationId xmlns:p14="http://schemas.microsoft.com/office/powerpoint/2010/main" val="2049844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and Queries</a:t>
            </a:r>
            <a:endParaRPr lang="en-US" dirty="0"/>
          </a:p>
        </p:txBody>
      </p:sp>
      <p:pic>
        <p:nvPicPr>
          <p:cNvPr id="4" name="Content Placeholder 3"/>
          <p:cNvPicPr>
            <a:picLocks noGrp="1" noChangeAspect="1"/>
          </p:cNvPicPr>
          <p:nvPr>
            <p:ph idx="1"/>
          </p:nvPr>
        </p:nvPicPr>
        <p:blipFill>
          <a:blip r:embed="rId2"/>
          <a:stretch>
            <a:fillRect/>
          </a:stretch>
        </p:blipFill>
        <p:spPr>
          <a:xfrm>
            <a:off x="1088860" y="1825625"/>
            <a:ext cx="10014280" cy="4351338"/>
          </a:xfrm>
          <a:prstGeom prst="rect">
            <a:avLst/>
          </a:prstGeom>
        </p:spPr>
      </p:pic>
    </p:spTree>
    <p:extLst>
      <p:ext uri="{BB962C8B-B14F-4D97-AF65-F5344CB8AC3E}">
        <p14:creationId xmlns:p14="http://schemas.microsoft.com/office/powerpoint/2010/main" val="3049524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tables</a:t>
            </a:r>
          </a:p>
        </p:txBody>
      </p:sp>
      <p:pic>
        <p:nvPicPr>
          <p:cNvPr id="4" name="Content Placeholder 3"/>
          <p:cNvPicPr>
            <a:picLocks noGrp="1" noChangeAspect="1"/>
          </p:cNvPicPr>
          <p:nvPr>
            <p:ph idx="1"/>
          </p:nvPr>
        </p:nvPicPr>
        <p:blipFill>
          <a:blip r:embed="rId2"/>
          <a:stretch>
            <a:fillRect/>
          </a:stretch>
        </p:blipFill>
        <p:spPr>
          <a:xfrm>
            <a:off x="1376362" y="2120106"/>
            <a:ext cx="9439275" cy="3762375"/>
          </a:xfrm>
          <a:prstGeom prst="rect">
            <a:avLst/>
          </a:prstGeom>
        </p:spPr>
      </p:pic>
    </p:spTree>
    <p:extLst>
      <p:ext uri="{BB962C8B-B14F-4D97-AF65-F5344CB8AC3E}">
        <p14:creationId xmlns:p14="http://schemas.microsoft.com/office/powerpoint/2010/main" val="274935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lIns="448212" tIns="45720" rIns="91440" bIns="45720" rtlCol="0" anchor="ctr">
            <a:normAutofit/>
          </a:bodyPr>
          <a:lstStyle/>
          <a:p>
            <a:endParaRPr lang="en-US" dirty="0"/>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353" dirty="0">
                <a:solidFill>
                  <a:srgbClr val="CB3B1D"/>
                </a:solidFill>
                <a:latin typeface="+mj-lt"/>
              </a:rPr>
              <a:t>Spark SQL also supports reading and writing data stored in </a:t>
            </a:r>
            <a:r>
              <a:rPr lang="en-US" sz="2353" b="1" dirty="0">
                <a:solidFill>
                  <a:srgbClr val="CB3B1D"/>
                </a:solidFill>
                <a:latin typeface="+mj-lt"/>
              </a:rPr>
              <a:t>Apache Hive</a:t>
            </a:r>
            <a:r>
              <a:rPr lang="en-US" sz="200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lnSpc>
                <a:spcPct val="100000"/>
              </a:lnSpc>
              <a:spcBef>
                <a:spcPts val="600"/>
              </a:spcBef>
              <a:spcAft>
                <a:spcPts val="0"/>
              </a:spcAft>
              <a:buNone/>
            </a:pPr>
            <a:r>
              <a:rPr lang="en-US" sz="1372" dirty="0">
                <a:solidFill>
                  <a:schemeClr val="accent4">
                    <a:lumMod val="75000"/>
                  </a:schemeClr>
                </a:solidFill>
                <a:latin typeface="Consolas" panose="020B0609020204030204" pitchFamily="49" charset="0"/>
              </a:rPr>
              <a:t>// Create a </a:t>
            </a:r>
            <a:r>
              <a:rPr lang="en-US" sz="1372" dirty="0" err="1">
                <a:solidFill>
                  <a:schemeClr val="accent4">
                    <a:lumMod val="75000"/>
                  </a:schemeClr>
                </a:solidFill>
                <a:latin typeface="Consolas" panose="020B0609020204030204" pitchFamily="49" charset="0"/>
              </a:rPr>
              <a:t>HiveContext</a:t>
            </a:r>
            <a:r>
              <a:rPr lang="en-US" sz="1372" dirty="0">
                <a:solidFill>
                  <a:schemeClr val="accent4">
                    <a:lumMod val="75000"/>
                  </a:schemeClr>
                </a:solidFill>
                <a:latin typeface="Consolas" panose="020B0609020204030204" pitchFamily="49" charset="0"/>
              </a:rPr>
              <a:t>, which is derived from </a:t>
            </a:r>
            <a:r>
              <a:rPr lang="en-US" sz="1372" dirty="0" err="1">
                <a:solidFill>
                  <a:schemeClr val="accent4">
                    <a:lumMod val="75000"/>
                  </a:schemeClr>
                </a:solidFill>
                <a:latin typeface="Consolas" panose="020B0609020204030204" pitchFamily="49" charset="0"/>
              </a:rPr>
              <a:t>SQLContext</a:t>
            </a:r>
            <a:r>
              <a:rPr lang="en-US" sz="1372" dirty="0">
                <a:solidFill>
                  <a:schemeClr val="accent4">
                    <a:lumMod val="75000"/>
                  </a:schemeClr>
                </a:solidFill>
                <a:latin typeface="Consolas" panose="020B0609020204030204" pitchFamily="49" charset="0"/>
              </a:rPr>
              <a:t>.</a:t>
            </a:r>
            <a:br>
              <a:rPr lang="en-US" sz="1372" dirty="0">
                <a:solidFill>
                  <a:schemeClr val="accent4">
                    <a:lumMod val="75000"/>
                  </a:schemeClr>
                </a:solidFill>
                <a:latin typeface="Consolas" panose="020B0609020204030204" pitchFamily="49" charset="0"/>
              </a:rPr>
            </a:br>
            <a:r>
              <a:rPr lang="en-US" sz="1372" dirty="0">
                <a:solidFill>
                  <a:schemeClr val="accent4"/>
                </a:solidFill>
                <a:latin typeface="Consolas" panose="020B0609020204030204" pitchFamily="49" charset="0"/>
              </a:rPr>
              <a:t>&gt;&gt;&gt; </a:t>
            </a:r>
            <a:r>
              <a:rPr lang="en-US" sz="1372" dirty="0">
                <a:solidFill>
                  <a:schemeClr val="accent2"/>
                </a:solidFill>
                <a:latin typeface="Consolas" panose="020B0609020204030204" pitchFamily="49" charset="0"/>
              </a:rPr>
              <a:t>val</a:t>
            </a:r>
            <a:r>
              <a:rPr lang="en-US" sz="1372" dirty="0">
                <a:solidFill>
                  <a:schemeClr val="tx1">
                    <a:lumMod val="75000"/>
                    <a:lumOff val="25000"/>
                  </a:schemeClr>
                </a:solidFill>
                <a:latin typeface="Consolas" panose="020B0609020204030204" pitchFamily="49" charset="0"/>
              </a:rPr>
              <a:t> sqlContext = new org.apache.spark.sql.hive.</a:t>
            </a:r>
            <a:r>
              <a:rPr lang="en-US" sz="1372" dirty="0">
                <a:solidFill>
                  <a:schemeClr val="accent1">
                    <a:lumMod val="75000"/>
                  </a:schemeClr>
                </a:solidFill>
                <a:latin typeface="Consolas" panose="020B0609020204030204" pitchFamily="49" charset="0"/>
              </a:rPr>
              <a:t>HiveContex</a:t>
            </a:r>
            <a:r>
              <a:rPr lang="en-US" sz="1372" dirty="0">
                <a:solidFill>
                  <a:schemeClr val="tx1">
                    <a:lumMod val="75000"/>
                    <a:lumOff val="25000"/>
                  </a:schemeClr>
                </a:solidFill>
                <a:latin typeface="Consolas" panose="020B0609020204030204" pitchFamily="49" charset="0"/>
              </a:rPr>
              <a:t>t(sc)</a:t>
            </a:r>
          </a:p>
          <a:p>
            <a:pPr marL="110472" lvl="1" indent="0">
              <a:lnSpc>
                <a:spcPct val="100000"/>
              </a:lnSpc>
              <a:spcBef>
                <a:spcPts val="600"/>
              </a:spcBef>
              <a:spcAft>
                <a:spcPts val="0"/>
              </a:spcAft>
              <a:buNone/>
            </a:pPr>
            <a:r>
              <a:rPr lang="en-US" sz="1372" dirty="0">
                <a:solidFill>
                  <a:schemeClr val="accent4"/>
                </a:solidFill>
                <a:latin typeface="Consolas" panose="020B0609020204030204" pitchFamily="49" charset="0"/>
              </a:rPr>
              <a:t>&gt;&gt;&gt; </a:t>
            </a:r>
            <a:r>
              <a:rPr lang="en-US" sz="1372" dirty="0">
                <a:solidFill>
                  <a:schemeClr val="tx1">
                    <a:lumMod val="75000"/>
                    <a:lumOff val="25000"/>
                  </a:schemeClr>
                </a:solidFill>
                <a:latin typeface="Consolas" panose="020B0609020204030204" pitchFamily="49" charset="0"/>
              </a:rPr>
              <a:t>sqlContext.sql("</a:t>
            </a:r>
            <a:r>
              <a:rPr lang="en-US" sz="1372" dirty="0">
                <a:solidFill>
                  <a:schemeClr val="accent1">
                    <a:lumMod val="60000"/>
                    <a:lumOff val="40000"/>
                  </a:schemeClr>
                </a:solidFill>
                <a:latin typeface="Consolas" panose="020B0609020204030204" pitchFamily="49" charset="0"/>
              </a:rPr>
              <a:t>CREATE TABLE IF NOT EXISTS UserTable (key INT, value STRING</a:t>
            </a:r>
            <a:r>
              <a:rPr lang="en-US" sz="1372" dirty="0">
                <a:solidFill>
                  <a:schemeClr val="tx1">
                    <a:lumMod val="75000"/>
                    <a:lumOff val="25000"/>
                  </a:schemeClr>
                </a:solidFill>
                <a:latin typeface="Consolas" panose="020B0609020204030204" pitchFamily="49" charset="0"/>
              </a:rPr>
              <a:t>)")</a:t>
            </a:r>
          </a:p>
          <a:p>
            <a:pPr marL="110472" lvl="1" indent="0">
              <a:lnSpc>
                <a:spcPct val="100000"/>
              </a:lnSpc>
              <a:spcBef>
                <a:spcPts val="600"/>
              </a:spcBef>
              <a:spcAft>
                <a:spcPts val="0"/>
              </a:spcAft>
              <a:buNone/>
            </a:pPr>
            <a:r>
              <a:rPr lang="en-US" sz="1372" dirty="0">
                <a:solidFill>
                  <a:schemeClr val="accent4"/>
                </a:solidFill>
                <a:latin typeface="Consolas" panose="020B0609020204030204" pitchFamily="49" charset="0"/>
              </a:rPr>
              <a:t>&gt;&gt;&gt; </a:t>
            </a:r>
            <a:r>
              <a:rPr lang="en-US" sz="1372" dirty="0">
                <a:solidFill>
                  <a:schemeClr val="tx1">
                    <a:lumMod val="75000"/>
                    <a:lumOff val="25000"/>
                  </a:schemeClr>
                </a:solidFill>
                <a:latin typeface="Consolas" panose="020B0609020204030204" pitchFamily="49" charset="0"/>
              </a:rPr>
              <a:t>sqlContext.sql("</a:t>
            </a:r>
            <a:r>
              <a:rPr lang="en-US" sz="1372" dirty="0">
                <a:solidFill>
                  <a:schemeClr val="accent1">
                    <a:lumMod val="60000"/>
                    <a:lumOff val="40000"/>
                  </a:schemeClr>
                </a:solidFill>
                <a:latin typeface="Consolas" panose="020B0609020204030204" pitchFamily="49" charset="0"/>
              </a:rPr>
              <a:t>LOAD DATA LOCAL INPATH ‘user.txt' INTO TABLE UserTable</a:t>
            </a:r>
            <a:r>
              <a:rPr lang="en-US" sz="1372" dirty="0">
                <a:solidFill>
                  <a:schemeClr val="tx1">
                    <a:lumMod val="75000"/>
                    <a:lumOff val="25000"/>
                  </a:schemeClr>
                </a:solidFill>
                <a:latin typeface="Consolas" panose="020B0609020204030204" pitchFamily="49" charset="0"/>
              </a:rPr>
              <a:t>")</a:t>
            </a:r>
          </a:p>
          <a:p>
            <a:pPr marL="110472" lvl="1" indent="0">
              <a:lnSpc>
                <a:spcPct val="100000"/>
              </a:lnSpc>
              <a:spcBef>
                <a:spcPts val="600"/>
              </a:spcBef>
              <a:spcAft>
                <a:spcPts val="0"/>
              </a:spcAft>
              <a:buNone/>
            </a:pPr>
            <a:r>
              <a:rPr lang="en-US" sz="1372" dirty="0">
                <a:solidFill>
                  <a:schemeClr val="accent4">
                    <a:lumMod val="75000"/>
                  </a:schemeClr>
                </a:solidFill>
                <a:latin typeface="Consolas" panose="020B0609020204030204" pitchFamily="49" charset="0"/>
              </a:rPr>
              <a:t>// Queries are expressed in </a:t>
            </a:r>
            <a:r>
              <a:rPr lang="en-US" sz="1372" dirty="0" err="1">
                <a:solidFill>
                  <a:schemeClr val="accent4">
                    <a:lumMod val="75000"/>
                  </a:schemeClr>
                </a:solidFill>
                <a:latin typeface="Consolas" panose="020B0609020204030204" pitchFamily="49" charset="0"/>
              </a:rPr>
              <a:t>HiveQL</a:t>
            </a:r>
            <a:r>
              <a:rPr lang="en-US" sz="1372" dirty="0">
                <a:solidFill>
                  <a:schemeClr val="accent4">
                    <a:lumMod val="75000"/>
                  </a:schemeClr>
                </a:solidFill>
                <a:latin typeface="Consolas" panose="020B0609020204030204" pitchFamily="49" charset="0"/>
              </a:rPr>
              <a:t>.</a:t>
            </a:r>
          </a:p>
          <a:p>
            <a:pPr marL="110472" lvl="1" indent="0">
              <a:lnSpc>
                <a:spcPct val="100000"/>
              </a:lnSpc>
              <a:spcBef>
                <a:spcPts val="0"/>
              </a:spcBef>
              <a:spcAft>
                <a:spcPts val="1200"/>
              </a:spcAft>
              <a:buNone/>
            </a:pPr>
            <a:r>
              <a:rPr lang="en-US" sz="1372" dirty="0">
                <a:solidFill>
                  <a:schemeClr val="accent4"/>
                </a:solidFill>
                <a:latin typeface="Consolas" panose="020B0609020204030204" pitchFamily="49" charset="0"/>
              </a:rPr>
              <a:t>&gt;&gt;&gt; </a:t>
            </a:r>
            <a:r>
              <a:rPr lang="en-US" sz="1372" dirty="0">
                <a:solidFill>
                  <a:schemeClr val="accent2">
                    <a:lumMod val="75000"/>
                  </a:schemeClr>
                </a:solidFill>
                <a:latin typeface="Consolas" panose="020B0609020204030204" pitchFamily="49" charset="0"/>
              </a:rPr>
              <a:t>val</a:t>
            </a:r>
            <a:r>
              <a:rPr lang="en-US" sz="1372" dirty="0">
                <a:solidFill>
                  <a:schemeClr val="accent4"/>
                </a:solidFill>
                <a:latin typeface="Consolas" panose="020B0609020204030204" pitchFamily="49" charset="0"/>
              </a:rPr>
              <a:t> </a:t>
            </a:r>
            <a:r>
              <a:rPr lang="en-US" sz="1372" dirty="0">
                <a:solidFill>
                  <a:schemeClr val="tx1">
                    <a:lumMod val="75000"/>
                    <a:lumOff val="25000"/>
                  </a:schemeClr>
                </a:solidFill>
                <a:latin typeface="Consolas" panose="020B0609020204030204" pitchFamily="49" charset="0"/>
              </a:rPr>
              <a:t>df =</a:t>
            </a:r>
            <a:r>
              <a:rPr lang="en-US" sz="1372" dirty="0">
                <a:solidFill>
                  <a:schemeClr val="accent4"/>
                </a:solidFill>
                <a:latin typeface="Consolas" panose="020B0609020204030204" pitchFamily="49" charset="0"/>
              </a:rPr>
              <a:t> </a:t>
            </a:r>
            <a:r>
              <a:rPr lang="en-US" sz="1372" dirty="0">
                <a:solidFill>
                  <a:schemeClr val="tx1">
                    <a:lumMod val="75000"/>
                    <a:lumOff val="25000"/>
                  </a:schemeClr>
                </a:solidFill>
                <a:latin typeface="Consolas" panose="020B0609020204030204" pitchFamily="49" charset="0"/>
              </a:rPr>
              <a:t>sqlContext.sql("</a:t>
            </a:r>
            <a:r>
              <a:rPr lang="en-US" sz="1372" dirty="0">
                <a:solidFill>
                  <a:schemeClr val="accent1">
                    <a:lumMod val="60000"/>
                    <a:lumOff val="40000"/>
                  </a:schemeClr>
                </a:solidFill>
                <a:latin typeface="Consolas" panose="020B0609020204030204" pitchFamily="49" charset="0"/>
              </a:rPr>
              <a:t>FROM UserTable SELECT Name, Age</a:t>
            </a:r>
            <a:r>
              <a:rPr lang="en-US" sz="1372"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115891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Operations</a:t>
            </a:r>
            <a:endParaRPr lang="en-US" dirty="0"/>
          </a:p>
        </p:txBody>
      </p:sp>
      <p:pic>
        <p:nvPicPr>
          <p:cNvPr id="9" name="Content Placeholder 8"/>
          <p:cNvPicPr>
            <a:picLocks noGrp="1" noChangeAspect="1"/>
          </p:cNvPicPr>
          <p:nvPr>
            <p:ph idx="1"/>
          </p:nvPr>
        </p:nvPicPr>
        <p:blipFill>
          <a:blip r:embed="rId2"/>
          <a:stretch>
            <a:fillRect/>
          </a:stretch>
        </p:blipFill>
        <p:spPr>
          <a:xfrm>
            <a:off x="3557587" y="1910556"/>
            <a:ext cx="5076825" cy="4181475"/>
          </a:xfrm>
          <a:prstGeom prst="rect">
            <a:avLst/>
          </a:prstGeom>
        </p:spPr>
      </p:pic>
    </p:spTree>
    <p:extLst>
      <p:ext uri="{BB962C8B-B14F-4D97-AF65-F5344CB8AC3E}">
        <p14:creationId xmlns:p14="http://schemas.microsoft.com/office/powerpoint/2010/main" val="334962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DataFrame and SQL</a:t>
            </a:r>
            <a:endParaRPr lang="en-US" dirty="0"/>
          </a:p>
        </p:txBody>
      </p:sp>
      <p:pic>
        <p:nvPicPr>
          <p:cNvPr id="4" name="Picture 3"/>
          <p:cNvPicPr>
            <a:picLocks noChangeAspect="1"/>
          </p:cNvPicPr>
          <p:nvPr/>
        </p:nvPicPr>
        <p:blipFill>
          <a:blip r:embed="rId2"/>
          <a:stretch>
            <a:fillRect/>
          </a:stretch>
        </p:blipFill>
        <p:spPr>
          <a:xfrm>
            <a:off x="838200" y="1931988"/>
            <a:ext cx="9153525" cy="409575"/>
          </a:xfrm>
          <a:prstGeom prst="rect">
            <a:avLst/>
          </a:prstGeom>
        </p:spPr>
      </p:pic>
      <p:sp>
        <p:nvSpPr>
          <p:cNvPr id="5" name="Rectangle 4"/>
          <p:cNvSpPr/>
          <p:nvPr/>
        </p:nvSpPr>
        <p:spPr>
          <a:xfrm>
            <a:off x="5801186" y="1595161"/>
            <a:ext cx="5493876" cy="369332"/>
          </a:xfrm>
          <a:prstGeom prst="rect">
            <a:avLst/>
          </a:prstGeom>
        </p:spPr>
        <p:txBody>
          <a:bodyPr wrap="none">
            <a:spAutoFit/>
          </a:bodyPr>
          <a:lstStyle/>
          <a:p>
            <a:r>
              <a:rPr lang="en-US" dirty="0">
                <a:solidFill>
                  <a:srgbClr val="000000"/>
                </a:solidFill>
                <a:latin typeface="Helvetica Neue"/>
              </a:rPr>
              <a:t>create a </a:t>
            </a:r>
            <a:r>
              <a:rPr lang="en-US" dirty="0" err="1">
                <a:solidFill>
                  <a:srgbClr val="000000"/>
                </a:solidFill>
                <a:latin typeface="Helvetica Neue"/>
              </a:rPr>
              <a:t>dataframe</a:t>
            </a:r>
            <a:r>
              <a:rPr lang="en-US" dirty="0">
                <a:solidFill>
                  <a:srgbClr val="000000"/>
                </a:solidFill>
                <a:latin typeface="Helvetica Neue"/>
              </a:rPr>
              <a:t> from a CSV file as shown below.</a:t>
            </a:r>
            <a:endParaRPr lang="en-US" dirty="0"/>
          </a:p>
        </p:txBody>
      </p:sp>
      <p:pic>
        <p:nvPicPr>
          <p:cNvPr id="6" name="Picture 5"/>
          <p:cNvPicPr>
            <a:picLocks noChangeAspect="1"/>
          </p:cNvPicPr>
          <p:nvPr/>
        </p:nvPicPr>
        <p:blipFill>
          <a:blip r:embed="rId3"/>
          <a:stretch>
            <a:fillRect/>
          </a:stretch>
        </p:blipFill>
        <p:spPr>
          <a:xfrm>
            <a:off x="904312" y="2398197"/>
            <a:ext cx="5385779" cy="4459803"/>
          </a:xfrm>
          <a:prstGeom prst="rect">
            <a:avLst/>
          </a:prstGeom>
        </p:spPr>
      </p:pic>
      <p:pic>
        <p:nvPicPr>
          <p:cNvPr id="7" name="Picture 6"/>
          <p:cNvPicPr>
            <a:picLocks noChangeAspect="1"/>
          </p:cNvPicPr>
          <p:nvPr/>
        </p:nvPicPr>
        <p:blipFill>
          <a:blip r:embed="rId4"/>
          <a:stretch>
            <a:fillRect/>
          </a:stretch>
        </p:blipFill>
        <p:spPr>
          <a:xfrm>
            <a:off x="6865937" y="4035425"/>
            <a:ext cx="4429125" cy="1657350"/>
          </a:xfrm>
          <a:prstGeom prst="rect">
            <a:avLst/>
          </a:prstGeom>
        </p:spPr>
      </p:pic>
      <p:sp>
        <p:nvSpPr>
          <p:cNvPr id="8" name="Rectangle 7"/>
          <p:cNvSpPr/>
          <p:nvPr/>
        </p:nvSpPr>
        <p:spPr>
          <a:xfrm>
            <a:off x="6865937" y="2927429"/>
            <a:ext cx="4429126" cy="923330"/>
          </a:xfrm>
          <a:prstGeom prst="rect">
            <a:avLst/>
          </a:prstGeom>
        </p:spPr>
        <p:txBody>
          <a:bodyPr wrap="square">
            <a:spAutoFit/>
          </a:bodyPr>
          <a:lstStyle/>
          <a:p>
            <a:r>
              <a:rPr lang="en-US" dirty="0">
                <a:solidFill>
                  <a:srgbClr val="000000"/>
                </a:solidFill>
                <a:latin typeface="Helvetica Neue"/>
              </a:rPr>
              <a:t>run SQL queries over </a:t>
            </a:r>
            <a:r>
              <a:rPr lang="en-US" dirty="0" err="1">
                <a:solidFill>
                  <a:srgbClr val="000000"/>
                </a:solidFill>
                <a:latin typeface="Helvetica Neue"/>
              </a:rPr>
              <a:t>dataframes</a:t>
            </a:r>
            <a:r>
              <a:rPr lang="en-US" dirty="0">
                <a:solidFill>
                  <a:srgbClr val="000000"/>
                </a:solidFill>
                <a:latin typeface="Helvetica Neue"/>
              </a:rPr>
              <a:t> once you register them as temporary tables within the </a:t>
            </a:r>
            <a:r>
              <a:rPr lang="en-US" dirty="0" err="1">
                <a:solidFill>
                  <a:srgbClr val="000000"/>
                </a:solidFill>
                <a:latin typeface="Helvetica Neue"/>
              </a:rPr>
              <a:t>SparkSession</a:t>
            </a:r>
            <a:endParaRPr lang="en-US" dirty="0"/>
          </a:p>
        </p:txBody>
      </p:sp>
    </p:spTree>
    <p:extLst>
      <p:ext uri="{BB962C8B-B14F-4D97-AF65-F5344CB8AC3E}">
        <p14:creationId xmlns:p14="http://schemas.microsoft.com/office/powerpoint/2010/main" val="3168996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MLlib?</a:t>
            </a:r>
            <a:endParaRPr lang="en-US" dirty="0"/>
          </a:p>
        </p:txBody>
      </p:sp>
      <p:sp>
        <p:nvSpPr>
          <p:cNvPr id="7" name="TextBox 3"/>
          <p:cNvSpPr txBox="1">
            <a:spLocks noGrp="1"/>
          </p:cNvSpPr>
          <p:nvPr>
            <p:ph sz="half" idx="1"/>
          </p:nvPr>
        </p:nvSpPr>
        <p:spPr>
          <a:xfrm>
            <a:off x="409433" y="1825625"/>
            <a:ext cx="5063319" cy="4339650"/>
          </a:xfrm>
          <a:prstGeom prst="rect">
            <a:avLst/>
          </a:prstGeom>
          <a:noFill/>
          <a:ln>
            <a:noFill/>
          </a:ln>
        </p:spPr>
        <p:txBody>
          <a:bodyPr wrap="square" lIns="36576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3393" lvl="1" indent="-342900">
              <a:spcBef>
                <a:spcPts val="612"/>
              </a:spcBef>
              <a:spcAft>
                <a:spcPts val="1800"/>
              </a:spcAft>
            </a:pPr>
            <a:r>
              <a:rPr lang="en-US" sz="2400" dirty="0">
                <a:solidFill>
                  <a:schemeClr val="tx2"/>
                </a:solidFill>
                <a:latin typeface="+mj-lt"/>
              </a:rPr>
              <a:t>MLlib is a collection of </a:t>
            </a:r>
            <a:r>
              <a:rPr lang="en-US" sz="2400" b="1" dirty="0">
                <a:solidFill>
                  <a:schemeClr val="tx2"/>
                </a:solidFill>
                <a:latin typeface="+mj-lt"/>
              </a:rPr>
              <a:t>machine learning algorithms optimized to run in a parallel, distributed manner on Spark clusters</a:t>
            </a:r>
            <a:r>
              <a:rPr lang="en-US" sz="2400" dirty="0">
                <a:solidFill>
                  <a:schemeClr val="tx2"/>
                </a:solidFill>
                <a:latin typeface="+mj-lt"/>
              </a:rPr>
              <a:t>. </a:t>
            </a:r>
          </a:p>
          <a:p>
            <a:pPr marL="453393" lvl="1" indent="-342900">
              <a:spcBef>
                <a:spcPts val="612"/>
              </a:spcBef>
              <a:spcAft>
                <a:spcPts val="1800"/>
              </a:spcAft>
            </a:pPr>
            <a:r>
              <a:rPr lang="en-US" sz="2400" dirty="0">
                <a:solidFill>
                  <a:schemeClr val="tx2"/>
                </a:solidFill>
                <a:latin typeface="+mj-lt"/>
              </a:rPr>
              <a:t>MLlib helps lead to better performance on large data sets.</a:t>
            </a:r>
          </a:p>
          <a:p>
            <a:pPr marL="453393" lvl="1" indent="-342900">
              <a:spcBef>
                <a:spcPts val="612"/>
              </a:spcBef>
              <a:spcAft>
                <a:spcPts val="1800"/>
              </a:spcAft>
            </a:pPr>
            <a:r>
              <a:rPr lang="en-US" sz="2400" dirty="0">
                <a:solidFill>
                  <a:schemeClr val="tx2"/>
                </a:solidFill>
                <a:latin typeface="+mj-lt"/>
              </a:rPr>
              <a:t>MLlib integrates seamlessly with other Spark components. </a:t>
            </a:r>
          </a:p>
          <a:p>
            <a:pPr marL="453393" lvl="1" indent="-342900">
              <a:spcBef>
                <a:spcPts val="612"/>
              </a:spcBef>
              <a:spcAft>
                <a:spcPts val="1800"/>
              </a:spcAft>
            </a:pPr>
            <a:r>
              <a:rPr lang="en-US" sz="2400" dirty="0">
                <a:solidFill>
                  <a:schemeClr val="tx2"/>
                </a:solidFill>
                <a:latin typeface="+mj-lt"/>
              </a:rPr>
              <a:t>MLlib applications are developed in Java, Scala, and Python. </a:t>
            </a:r>
          </a:p>
        </p:txBody>
      </p:sp>
      <p:pic>
        <p:nvPicPr>
          <p:cNvPr id="8" name="table"/>
          <p:cNvPicPr>
            <a:picLocks noGrp="1" noChangeAspect="1"/>
          </p:cNvPicPr>
          <p:nvPr>
            <p:ph sz="half" idx="2"/>
          </p:nvPr>
        </p:nvPicPr>
        <p:blipFill>
          <a:blip r:embed="rId2"/>
          <a:stretch>
            <a:fillRect/>
          </a:stretch>
        </p:blipFill>
        <p:spPr>
          <a:xfrm>
            <a:off x="5548158" y="3407288"/>
            <a:ext cx="6514854" cy="3234519"/>
          </a:xfrm>
          <a:prstGeom prst="rect">
            <a:avLst/>
          </a:prstGeom>
        </p:spPr>
      </p:pic>
      <p:pic>
        <p:nvPicPr>
          <p:cNvPr id="5" name="Content Placeholder 4"/>
          <p:cNvPicPr>
            <a:picLocks noChangeAspect="1"/>
          </p:cNvPicPr>
          <p:nvPr/>
        </p:nvPicPr>
        <p:blipFill>
          <a:blip r:embed="rId3"/>
          <a:stretch>
            <a:fillRect/>
          </a:stretch>
        </p:blipFill>
        <p:spPr>
          <a:xfrm>
            <a:off x="6345382" y="390434"/>
            <a:ext cx="5181600" cy="2870382"/>
          </a:xfrm>
          <a:prstGeom prst="rect">
            <a:avLst/>
          </a:prstGeom>
        </p:spPr>
      </p:pic>
    </p:spTree>
    <p:extLst>
      <p:ext uri="{BB962C8B-B14F-4D97-AF65-F5344CB8AC3E}">
        <p14:creationId xmlns:p14="http://schemas.microsoft.com/office/powerpoint/2010/main" val="2426856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pic>
        <p:nvPicPr>
          <p:cNvPr id="5" name="Content Placeholder 4"/>
          <p:cNvPicPr>
            <a:picLocks noGrp="1" noChangeAspect="1"/>
          </p:cNvPicPr>
          <p:nvPr>
            <p:ph sz="half" idx="1"/>
          </p:nvPr>
        </p:nvPicPr>
        <p:blipFill>
          <a:blip r:embed="rId2"/>
          <a:stretch>
            <a:fillRect/>
          </a:stretch>
        </p:blipFill>
        <p:spPr>
          <a:xfrm>
            <a:off x="1184814" y="2035340"/>
            <a:ext cx="4726889" cy="2248637"/>
          </a:xfrm>
          <a:prstGeom prst="rect">
            <a:avLst/>
          </a:prstGeom>
        </p:spPr>
      </p:pic>
      <p:grpSp>
        <p:nvGrpSpPr>
          <p:cNvPr id="9" name="Group 8"/>
          <p:cNvGrpSpPr/>
          <p:nvPr/>
        </p:nvGrpSpPr>
        <p:grpSpPr>
          <a:xfrm>
            <a:off x="6546671" y="2050959"/>
            <a:ext cx="4711436" cy="1420477"/>
            <a:chOff x="6498265" y="1817317"/>
            <a:chExt cx="4711436" cy="1420477"/>
          </a:xfrm>
        </p:grpSpPr>
        <p:pic>
          <p:nvPicPr>
            <p:cNvPr id="6" name="Picture 5"/>
            <p:cNvPicPr>
              <a:picLocks noChangeAspect="1"/>
            </p:cNvPicPr>
            <p:nvPr/>
          </p:nvPicPr>
          <p:blipFill>
            <a:blip r:embed="rId3"/>
            <a:stretch>
              <a:fillRect/>
            </a:stretch>
          </p:blipFill>
          <p:spPr>
            <a:xfrm>
              <a:off x="6498265" y="1817317"/>
              <a:ext cx="1561827" cy="1368611"/>
            </a:xfrm>
            <a:prstGeom prst="rect">
              <a:avLst/>
            </a:prstGeom>
          </p:spPr>
        </p:pic>
        <p:pic>
          <p:nvPicPr>
            <p:cNvPr id="7" name="Picture 6"/>
            <p:cNvPicPr>
              <a:picLocks noChangeAspect="1"/>
            </p:cNvPicPr>
            <p:nvPr/>
          </p:nvPicPr>
          <p:blipFill>
            <a:blip r:embed="rId4"/>
            <a:stretch>
              <a:fillRect/>
            </a:stretch>
          </p:blipFill>
          <p:spPr>
            <a:xfrm>
              <a:off x="8060092" y="1817317"/>
              <a:ext cx="1563809" cy="1394305"/>
            </a:xfrm>
            <a:prstGeom prst="rect">
              <a:avLst/>
            </a:prstGeom>
          </p:spPr>
        </p:pic>
        <p:pic>
          <p:nvPicPr>
            <p:cNvPr id="8" name="Picture 7"/>
            <p:cNvPicPr>
              <a:picLocks noChangeAspect="1"/>
            </p:cNvPicPr>
            <p:nvPr/>
          </p:nvPicPr>
          <p:blipFill>
            <a:blip r:embed="rId5"/>
            <a:stretch>
              <a:fillRect/>
            </a:stretch>
          </p:blipFill>
          <p:spPr>
            <a:xfrm>
              <a:off x="9627680" y="1817317"/>
              <a:ext cx="1582021" cy="1420477"/>
            </a:xfrm>
            <a:prstGeom prst="rect">
              <a:avLst/>
            </a:prstGeom>
          </p:spPr>
        </p:pic>
      </p:grpSp>
      <p:pic>
        <p:nvPicPr>
          <p:cNvPr id="10" name="Picture 9"/>
          <p:cNvPicPr>
            <a:picLocks noChangeAspect="1"/>
          </p:cNvPicPr>
          <p:nvPr/>
        </p:nvPicPr>
        <p:blipFill>
          <a:blip r:embed="rId6"/>
          <a:stretch>
            <a:fillRect/>
          </a:stretch>
        </p:blipFill>
        <p:spPr>
          <a:xfrm>
            <a:off x="4709555" y="5328463"/>
            <a:ext cx="7027017" cy="1306254"/>
          </a:xfrm>
          <a:prstGeom prst="rect">
            <a:avLst/>
          </a:prstGeom>
        </p:spPr>
      </p:pic>
      <p:pic>
        <p:nvPicPr>
          <p:cNvPr id="12" name="Picture 11"/>
          <p:cNvPicPr>
            <a:picLocks noChangeAspect="1"/>
          </p:cNvPicPr>
          <p:nvPr/>
        </p:nvPicPr>
        <p:blipFill>
          <a:blip r:embed="rId7"/>
          <a:stretch>
            <a:fillRect/>
          </a:stretch>
        </p:blipFill>
        <p:spPr>
          <a:xfrm>
            <a:off x="6117076" y="3934158"/>
            <a:ext cx="5738037" cy="1067391"/>
          </a:xfrm>
          <a:prstGeom prst="rect">
            <a:avLst/>
          </a:prstGeom>
        </p:spPr>
      </p:pic>
      <p:pic>
        <p:nvPicPr>
          <p:cNvPr id="13" name="Picture 12"/>
          <p:cNvPicPr>
            <a:picLocks noChangeAspect="1"/>
          </p:cNvPicPr>
          <p:nvPr/>
        </p:nvPicPr>
        <p:blipFill>
          <a:blip r:embed="rId8"/>
          <a:stretch>
            <a:fillRect/>
          </a:stretch>
        </p:blipFill>
        <p:spPr>
          <a:xfrm>
            <a:off x="273421" y="4438350"/>
            <a:ext cx="4144380" cy="2087242"/>
          </a:xfrm>
          <a:prstGeom prst="rect">
            <a:avLst/>
          </a:prstGeom>
        </p:spPr>
      </p:pic>
      <p:sp>
        <p:nvSpPr>
          <p:cNvPr id="3" name="TextBox 2"/>
          <p:cNvSpPr txBox="1"/>
          <p:nvPr/>
        </p:nvSpPr>
        <p:spPr>
          <a:xfrm>
            <a:off x="7108753" y="1048719"/>
            <a:ext cx="3128677" cy="369332"/>
          </a:xfrm>
          <a:prstGeom prst="rect">
            <a:avLst/>
          </a:prstGeom>
          <a:noFill/>
        </p:spPr>
        <p:txBody>
          <a:bodyPr wrap="none" rtlCol="0">
            <a:spAutoFit/>
          </a:bodyPr>
          <a:lstStyle/>
          <a:p>
            <a:r>
              <a:rPr lang="en-US" dirty="0" smtClean="0"/>
              <a:t>This talk is based on this course</a:t>
            </a:r>
            <a:endParaRPr lang="en-US" dirty="0"/>
          </a:p>
        </p:txBody>
      </p:sp>
      <p:sp>
        <p:nvSpPr>
          <p:cNvPr id="11" name="Down Arrow 10"/>
          <p:cNvSpPr/>
          <p:nvPr/>
        </p:nvSpPr>
        <p:spPr>
          <a:xfrm>
            <a:off x="7205785" y="1404136"/>
            <a:ext cx="257907" cy="631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772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Machine Learning in Apache Spark?</a:t>
            </a:r>
            <a:endParaRPr lang="en-US" dirty="0"/>
          </a:p>
        </p:txBody>
      </p:sp>
      <p:pic>
        <p:nvPicPr>
          <p:cNvPr id="5" name="Content Placeholder 4"/>
          <p:cNvPicPr>
            <a:picLocks noGrp="1" noChangeAspect="1"/>
          </p:cNvPicPr>
          <p:nvPr>
            <p:ph idx="1"/>
          </p:nvPr>
        </p:nvPicPr>
        <p:blipFill>
          <a:blip r:embed="rId2"/>
          <a:stretch>
            <a:fillRect/>
          </a:stretch>
        </p:blipFill>
        <p:spPr>
          <a:xfrm>
            <a:off x="1276350" y="1991519"/>
            <a:ext cx="9639300" cy="4019550"/>
          </a:xfrm>
          <a:prstGeom prst="rect">
            <a:avLst/>
          </a:prstGeom>
        </p:spPr>
      </p:pic>
    </p:spTree>
    <p:extLst>
      <p:ext uri="{BB962C8B-B14F-4D97-AF65-F5344CB8AC3E}">
        <p14:creationId xmlns:p14="http://schemas.microsoft.com/office/powerpoint/2010/main" val="814934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MLlib Terminology</a:t>
            </a:r>
            <a:endParaRPr lang="en-US" dirty="0"/>
          </a:p>
        </p:txBody>
      </p:sp>
      <p:pic>
        <p:nvPicPr>
          <p:cNvPr id="9" name="Content Placeholder 5"/>
          <p:cNvPicPr>
            <a:picLocks noGrp="1" noChangeAspect="1"/>
          </p:cNvPicPr>
          <p:nvPr>
            <p:ph sz="half" idx="1"/>
          </p:nvPr>
        </p:nvPicPr>
        <p:blipFill>
          <a:blip r:embed="rId2"/>
          <a:stretch>
            <a:fillRect/>
          </a:stretch>
        </p:blipFill>
        <p:spPr>
          <a:xfrm>
            <a:off x="838200" y="1891102"/>
            <a:ext cx="5181600" cy="2540438"/>
          </a:xfrm>
          <a:prstGeom prst="rect">
            <a:avLst/>
          </a:prstGeom>
        </p:spPr>
      </p:pic>
      <p:pic>
        <p:nvPicPr>
          <p:cNvPr id="10" name="Content Placeholder 4"/>
          <p:cNvPicPr>
            <a:picLocks noGrp="1" noChangeAspect="1"/>
          </p:cNvPicPr>
          <p:nvPr>
            <p:ph sz="half" idx="2"/>
          </p:nvPr>
        </p:nvPicPr>
        <p:blipFill>
          <a:blip r:embed="rId3"/>
          <a:stretch>
            <a:fillRect/>
          </a:stretch>
        </p:blipFill>
        <p:spPr>
          <a:xfrm>
            <a:off x="6469912" y="1690688"/>
            <a:ext cx="5181600" cy="2649020"/>
          </a:xfrm>
          <a:prstGeom prst="rect">
            <a:avLst/>
          </a:prstGeom>
        </p:spPr>
      </p:pic>
      <p:pic>
        <p:nvPicPr>
          <p:cNvPr id="3" name="Picture 2"/>
          <p:cNvPicPr>
            <a:picLocks noChangeAspect="1"/>
          </p:cNvPicPr>
          <p:nvPr/>
        </p:nvPicPr>
        <p:blipFill>
          <a:blip r:embed="rId4"/>
          <a:stretch>
            <a:fillRect/>
          </a:stretch>
        </p:blipFill>
        <p:spPr>
          <a:xfrm>
            <a:off x="838200" y="4631954"/>
            <a:ext cx="4828953" cy="2142453"/>
          </a:xfrm>
          <a:prstGeom prst="rect">
            <a:avLst/>
          </a:prstGeom>
        </p:spPr>
      </p:pic>
      <p:pic>
        <p:nvPicPr>
          <p:cNvPr id="4" name="Picture 3"/>
          <p:cNvPicPr>
            <a:picLocks noChangeAspect="1"/>
          </p:cNvPicPr>
          <p:nvPr/>
        </p:nvPicPr>
        <p:blipFill>
          <a:blip r:embed="rId5"/>
          <a:stretch>
            <a:fillRect/>
          </a:stretch>
        </p:blipFill>
        <p:spPr>
          <a:xfrm>
            <a:off x="6622948" y="4631954"/>
            <a:ext cx="4583033" cy="2053359"/>
          </a:xfrm>
          <a:prstGeom prst="rect">
            <a:avLst/>
          </a:prstGeom>
        </p:spPr>
      </p:pic>
    </p:spTree>
    <p:extLst>
      <p:ext uri="{BB962C8B-B14F-4D97-AF65-F5344CB8AC3E}">
        <p14:creationId xmlns:p14="http://schemas.microsoft.com/office/powerpoint/2010/main" val="843476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Classification I</a:t>
            </a:r>
            <a:endParaRPr lang="en-US" dirty="0"/>
          </a:p>
        </p:txBody>
      </p:sp>
      <p:pic>
        <p:nvPicPr>
          <p:cNvPr id="7" name="Content Placeholder 6"/>
          <p:cNvPicPr>
            <a:picLocks noGrp="1" noChangeAspect="1"/>
          </p:cNvPicPr>
          <p:nvPr>
            <p:ph sz="half" idx="1"/>
          </p:nvPr>
        </p:nvPicPr>
        <p:blipFill>
          <a:blip r:embed="rId3"/>
          <a:stretch>
            <a:fillRect/>
          </a:stretch>
        </p:blipFill>
        <p:spPr>
          <a:xfrm>
            <a:off x="838200" y="1384787"/>
            <a:ext cx="4381500" cy="1828800"/>
          </a:xfrm>
          <a:prstGeom prst="rect">
            <a:avLst/>
          </a:prstGeom>
        </p:spPr>
      </p:pic>
      <p:pic>
        <p:nvPicPr>
          <p:cNvPr id="8" name="Picture 7"/>
          <p:cNvPicPr>
            <a:picLocks noChangeAspect="1"/>
          </p:cNvPicPr>
          <p:nvPr/>
        </p:nvPicPr>
        <p:blipFill>
          <a:blip r:embed="rId4"/>
          <a:stretch>
            <a:fillRect/>
          </a:stretch>
        </p:blipFill>
        <p:spPr>
          <a:xfrm>
            <a:off x="838200" y="3272738"/>
            <a:ext cx="5924550" cy="1762125"/>
          </a:xfrm>
          <a:prstGeom prst="rect">
            <a:avLst/>
          </a:prstGeom>
        </p:spPr>
      </p:pic>
      <p:sp>
        <p:nvSpPr>
          <p:cNvPr id="12" name="Rectangle 11"/>
          <p:cNvSpPr/>
          <p:nvPr/>
        </p:nvSpPr>
        <p:spPr>
          <a:xfrm>
            <a:off x="5422900" y="3272738"/>
            <a:ext cx="2980303" cy="369332"/>
          </a:xfrm>
          <a:prstGeom prst="rect">
            <a:avLst/>
          </a:prstGeom>
        </p:spPr>
        <p:txBody>
          <a:bodyPr wrap="none">
            <a:spAutoFit/>
          </a:bodyPr>
          <a:lstStyle/>
          <a:p>
            <a:r>
              <a:rPr lang="en-US" b="1" dirty="0" smtClean="0">
                <a:solidFill>
                  <a:srgbClr val="000000"/>
                </a:solidFill>
                <a:latin typeface="Helvetica Neue"/>
              </a:rPr>
              <a:t>Step 2: Load </a:t>
            </a:r>
            <a:r>
              <a:rPr lang="en-US" b="1" dirty="0">
                <a:solidFill>
                  <a:srgbClr val="000000"/>
                </a:solidFill>
                <a:latin typeface="Helvetica Neue"/>
              </a:rPr>
              <a:t>Source Data</a:t>
            </a:r>
            <a:endParaRPr lang="en-US" b="1" i="0" dirty="0">
              <a:solidFill>
                <a:srgbClr val="000000"/>
              </a:solidFill>
              <a:effectLst/>
              <a:latin typeface="Helvetica Neue"/>
            </a:endParaRPr>
          </a:p>
        </p:txBody>
      </p:sp>
      <p:pic>
        <p:nvPicPr>
          <p:cNvPr id="16" name="Picture 15"/>
          <p:cNvPicPr>
            <a:picLocks noChangeAspect="1"/>
          </p:cNvPicPr>
          <p:nvPr/>
        </p:nvPicPr>
        <p:blipFill>
          <a:blip r:embed="rId5"/>
          <a:stretch>
            <a:fillRect/>
          </a:stretch>
        </p:blipFill>
        <p:spPr>
          <a:xfrm>
            <a:off x="4294629" y="4826385"/>
            <a:ext cx="6905625" cy="1809750"/>
          </a:xfrm>
          <a:prstGeom prst="rect">
            <a:avLst/>
          </a:prstGeom>
        </p:spPr>
      </p:pic>
      <p:sp>
        <p:nvSpPr>
          <p:cNvPr id="17" name="Rectangle 16"/>
          <p:cNvSpPr/>
          <p:nvPr/>
        </p:nvSpPr>
        <p:spPr>
          <a:xfrm>
            <a:off x="9081299" y="4457053"/>
            <a:ext cx="2852063" cy="369332"/>
          </a:xfrm>
          <a:prstGeom prst="rect">
            <a:avLst/>
          </a:prstGeom>
        </p:spPr>
        <p:txBody>
          <a:bodyPr wrap="none">
            <a:spAutoFit/>
          </a:bodyPr>
          <a:lstStyle/>
          <a:p>
            <a:r>
              <a:rPr lang="en-US" b="1" dirty="0" smtClean="0">
                <a:solidFill>
                  <a:srgbClr val="000000"/>
                </a:solidFill>
                <a:latin typeface="Helvetica Neue"/>
              </a:rPr>
              <a:t>Step 3: Prepare the Data</a:t>
            </a:r>
            <a:endParaRPr lang="en-US" b="1" i="0" dirty="0">
              <a:solidFill>
                <a:srgbClr val="000000"/>
              </a:solidFill>
              <a:effectLst/>
              <a:latin typeface="Helvetica Neue"/>
            </a:endParaRPr>
          </a:p>
        </p:txBody>
      </p:sp>
    </p:spTree>
    <p:extLst>
      <p:ext uri="{BB962C8B-B14F-4D97-AF65-F5344CB8AC3E}">
        <p14:creationId xmlns:p14="http://schemas.microsoft.com/office/powerpoint/2010/main" val="16398486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Classification II</a:t>
            </a:r>
            <a:endParaRPr lang="en-US" dirty="0"/>
          </a:p>
        </p:txBody>
      </p:sp>
      <p:pic>
        <p:nvPicPr>
          <p:cNvPr id="10" name="Picture 9"/>
          <p:cNvPicPr>
            <a:picLocks noChangeAspect="1"/>
          </p:cNvPicPr>
          <p:nvPr/>
        </p:nvPicPr>
        <p:blipFill>
          <a:blip r:embed="rId3"/>
          <a:stretch>
            <a:fillRect/>
          </a:stretch>
        </p:blipFill>
        <p:spPr>
          <a:xfrm>
            <a:off x="838200" y="1946364"/>
            <a:ext cx="5057775" cy="1362075"/>
          </a:xfrm>
          <a:prstGeom prst="rect">
            <a:avLst/>
          </a:prstGeom>
        </p:spPr>
      </p:pic>
      <p:pic>
        <p:nvPicPr>
          <p:cNvPr id="11" name="Picture 10"/>
          <p:cNvPicPr>
            <a:picLocks noChangeAspect="1"/>
          </p:cNvPicPr>
          <p:nvPr/>
        </p:nvPicPr>
        <p:blipFill>
          <a:blip r:embed="rId4"/>
          <a:stretch>
            <a:fillRect/>
          </a:stretch>
        </p:blipFill>
        <p:spPr>
          <a:xfrm>
            <a:off x="838200" y="3564115"/>
            <a:ext cx="8601075" cy="1571625"/>
          </a:xfrm>
          <a:prstGeom prst="rect">
            <a:avLst/>
          </a:prstGeom>
        </p:spPr>
      </p:pic>
      <p:sp>
        <p:nvSpPr>
          <p:cNvPr id="14" name="Rectangle 13"/>
          <p:cNvSpPr/>
          <p:nvPr/>
        </p:nvSpPr>
        <p:spPr>
          <a:xfrm>
            <a:off x="4261946" y="1634079"/>
            <a:ext cx="2492990" cy="369332"/>
          </a:xfrm>
          <a:prstGeom prst="rect">
            <a:avLst/>
          </a:prstGeom>
        </p:spPr>
        <p:txBody>
          <a:bodyPr wrap="none">
            <a:spAutoFit/>
          </a:bodyPr>
          <a:lstStyle/>
          <a:p>
            <a:r>
              <a:rPr lang="en-US" b="1" dirty="0" smtClean="0">
                <a:solidFill>
                  <a:srgbClr val="000000"/>
                </a:solidFill>
                <a:latin typeface="Helvetica Neue"/>
              </a:rPr>
              <a:t>Step 4: Split </a:t>
            </a:r>
            <a:r>
              <a:rPr lang="en-US" b="1" dirty="0">
                <a:solidFill>
                  <a:srgbClr val="000000"/>
                </a:solidFill>
                <a:latin typeface="Helvetica Neue"/>
              </a:rPr>
              <a:t>the Data</a:t>
            </a:r>
            <a:endParaRPr lang="en-US" b="1" i="0" dirty="0">
              <a:solidFill>
                <a:srgbClr val="000000"/>
              </a:solidFill>
              <a:effectLst/>
              <a:latin typeface="Helvetica Neue"/>
            </a:endParaRPr>
          </a:p>
        </p:txBody>
      </p:sp>
      <p:sp>
        <p:nvSpPr>
          <p:cNvPr id="15" name="Rectangle 14"/>
          <p:cNvSpPr/>
          <p:nvPr/>
        </p:nvSpPr>
        <p:spPr>
          <a:xfrm>
            <a:off x="6613007" y="3194783"/>
            <a:ext cx="3813929" cy="369332"/>
          </a:xfrm>
          <a:prstGeom prst="rect">
            <a:avLst/>
          </a:prstGeom>
        </p:spPr>
        <p:txBody>
          <a:bodyPr wrap="none">
            <a:spAutoFit/>
          </a:bodyPr>
          <a:lstStyle/>
          <a:p>
            <a:r>
              <a:rPr lang="en-US" b="1" dirty="0" smtClean="0">
                <a:solidFill>
                  <a:srgbClr val="000000"/>
                </a:solidFill>
                <a:latin typeface="Helvetica Neue"/>
              </a:rPr>
              <a:t>Step 5: Prepare </a:t>
            </a:r>
            <a:r>
              <a:rPr lang="en-US" b="1" dirty="0">
                <a:solidFill>
                  <a:srgbClr val="000000"/>
                </a:solidFill>
                <a:latin typeface="Helvetica Neue"/>
              </a:rPr>
              <a:t>the Training Data</a:t>
            </a:r>
            <a:endParaRPr lang="en-US" b="1" i="0" dirty="0">
              <a:solidFill>
                <a:srgbClr val="000000"/>
              </a:solidFill>
              <a:effectLst/>
              <a:latin typeface="Helvetica Neue"/>
            </a:endParaRPr>
          </a:p>
        </p:txBody>
      </p:sp>
      <p:pic>
        <p:nvPicPr>
          <p:cNvPr id="16" name="Content Placeholder 4"/>
          <p:cNvPicPr>
            <a:picLocks noGrp="1" noChangeAspect="1"/>
          </p:cNvPicPr>
          <p:nvPr>
            <p:ph sz="half" idx="1"/>
          </p:nvPr>
        </p:nvPicPr>
        <p:blipFill>
          <a:blip r:embed="rId5"/>
          <a:stretch>
            <a:fillRect/>
          </a:stretch>
        </p:blipFill>
        <p:spPr>
          <a:xfrm>
            <a:off x="2985092" y="5391416"/>
            <a:ext cx="8368708" cy="1205762"/>
          </a:xfrm>
          <a:prstGeom prst="rect">
            <a:avLst/>
          </a:prstGeom>
        </p:spPr>
      </p:pic>
      <p:sp>
        <p:nvSpPr>
          <p:cNvPr id="17" name="Rectangle 16"/>
          <p:cNvSpPr/>
          <p:nvPr/>
        </p:nvSpPr>
        <p:spPr>
          <a:xfrm>
            <a:off x="8015287" y="5022084"/>
            <a:ext cx="4057586" cy="369332"/>
          </a:xfrm>
          <a:prstGeom prst="rect">
            <a:avLst/>
          </a:prstGeom>
        </p:spPr>
        <p:txBody>
          <a:bodyPr wrap="none">
            <a:spAutoFit/>
          </a:bodyPr>
          <a:lstStyle/>
          <a:p>
            <a:r>
              <a:rPr lang="en-US" b="1" dirty="0" smtClean="0">
                <a:solidFill>
                  <a:srgbClr val="000000"/>
                </a:solidFill>
                <a:latin typeface="Helvetica Neue"/>
              </a:rPr>
              <a:t>Step 6: Train </a:t>
            </a:r>
            <a:r>
              <a:rPr lang="en-US" b="1" dirty="0">
                <a:solidFill>
                  <a:srgbClr val="000000"/>
                </a:solidFill>
                <a:latin typeface="Helvetica Neue"/>
              </a:rPr>
              <a:t>a Classification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2002072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Classification III</a:t>
            </a:r>
            <a:endParaRPr lang="en-US" dirty="0"/>
          </a:p>
        </p:txBody>
      </p:sp>
      <p:pic>
        <p:nvPicPr>
          <p:cNvPr id="6" name="Picture 5"/>
          <p:cNvPicPr>
            <a:picLocks noChangeAspect="1"/>
          </p:cNvPicPr>
          <p:nvPr/>
        </p:nvPicPr>
        <p:blipFill>
          <a:blip r:embed="rId3"/>
          <a:stretch>
            <a:fillRect/>
          </a:stretch>
        </p:blipFill>
        <p:spPr>
          <a:xfrm>
            <a:off x="838200" y="2060020"/>
            <a:ext cx="6886575" cy="1390650"/>
          </a:xfrm>
          <a:prstGeom prst="rect">
            <a:avLst/>
          </a:prstGeom>
        </p:spPr>
      </p:pic>
      <p:pic>
        <p:nvPicPr>
          <p:cNvPr id="7" name="Picture 6"/>
          <p:cNvPicPr>
            <a:picLocks noChangeAspect="1"/>
          </p:cNvPicPr>
          <p:nvPr/>
        </p:nvPicPr>
        <p:blipFill>
          <a:blip r:embed="rId4"/>
          <a:stretch>
            <a:fillRect/>
          </a:stretch>
        </p:blipFill>
        <p:spPr>
          <a:xfrm>
            <a:off x="3354387" y="3751153"/>
            <a:ext cx="6324600" cy="1524000"/>
          </a:xfrm>
          <a:prstGeom prst="rect">
            <a:avLst/>
          </a:prstGeom>
        </p:spPr>
      </p:pic>
      <p:sp>
        <p:nvSpPr>
          <p:cNvPr id="9" name="Rectangle 8"/>
          <p:cNvSpPr/>
          <p:nvPr/>
        </p:nvSpPr>
        <p:spPr>
          <a:xfrm>
            <a:off x="4838536" y="1690688"/>
            <a:ext cx="3719801" cy="369332"/>
          </a:xfrm>
          <a:prstGeom prst="rect">
            <a:avLst/>
          </a:prstGeom>
        </p:spPr>
        <p:txBody>
          <a:bodyPr wrap="none">
            <a:spAutoFit/>
          </a:bodyPr>
          <a:lstStyle/>
          <a:p>
            <a:r>
              <a:rPr lang="en-US" b="1" dirty="0" smtClean="0">
                <a:solidFill>
                  <a:srgbClr val="000000"/>
                </a:solidFill>
                <a:latin typeface="Helvetica Neue"/>
              </a:rPr>
              <a:t>Step 7: Prepare </a:t>
            </a:r>
            <a:r>
              <a:rPr lang="en-US" b="1" dirty="0">
                <a:solidFill>
                  <a:srgbClr val="000000"/>
                </a:solidFill>
                <a:latin typeface="Helvetica Neue"/>
              </a:rPr>
              <a:t>the Testing Data</a:t>
            </a:r>
            <a:endParaRPr lang="en-US" b="1" i="0" dirty="0">
              <a:solidFill>
                <a:srgbClr val="000000"/>
              </a:solidFill>
              <a:effectLst/>
              <a:latin typeface="Helvetica Neue"/>
            </a:endParaRPr>
          </a:p>
        </p:txBody>
      </p:sp>
      <p:sp>
        <p:nvSpPr>
          <p:cNvPr id="10" name="Rectangle 9"/>
          <p:cNvSpPr/>
          <p:nvPr/>
        </p:nvSpPr>
        <p:spPr>
          <a:xfrm>
            <a:off x="7895614" y="3381821"/>
            <a:ext cx="2616935" cy="369332"/>
          </a:xfrm>
          <a:prstGeom prst="rect">
            <a:avLst/>
          </a:prstGeom>
        </p:spPr>
        <p:txBody>
          <a:bodyPr wrap="none">
            <a:spAutoFit/>
          </a:bodyPr>
          <a:lstStyle/>
          <a:p>
            <a:r>
              <a:rPr lang="en-US" b="1" dirty="0" smtClean="0">
                <a:solidFill>
                  <a:srgbClr val="000000"/>
                </a:solidFill>
                <a:latin typeface="Helvetica Neue"/>
              </a:rPr>
              <a:t>Step 8: Test </a:t>
            </a:r>
            <a:r>
              <a:rPr lang="en-US" b="1" dirty="0">
                <a:solidFill>
                  <a:srgbClr val="000000"/>
                </a:solidFill>
                <a:latin typeface="Helvetica Neue"/>
              </a:rPr>
              <a:t>the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2723474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Regression I</a:t>
            </a:r>
            <a:endParaRPr lang="en-US" dirty="0"/>
          </a:p>
        </p:txBody>
      </p:sp>
      <p:pic>
        <p:nvPicPr>
          <p:cNvPr id="5" name="Picture 4"/>
          <p:cNvPicPr>
            <a:picLocks noChangeAspect="1"/>
          </p:cNvPicPr>
          <p:nvPr/>
        </p:nvPicPr>
        <p:blipFill>
          <a:blip r:embed="rId3"/>
          <a:stretch>
            <a:fillRect/>
          </a:stretch>
        </p:blipFill>
        <p:spPr>
          <a:xfrm>
            <a:off x="838200" y="1468458"/>
            <a:ext cx="4133850" cy="1943100"/>
          </a:xfrm>
          <a:prstGeom prst="rect">
            <a:avLst/>
          </a:prstGeom>
        </p:spPr>
      </p:pic>
      <p:pic>
        <p:nvPicPr>
          <p:cNvPr id="6" name="Picture 5"/>
          <p:cNvPicPr>
            <a:picLocks noChangeAspect="1"/>
          </p:cNvPicPr>
          <p:nvPr/>
        </p:nvPicPr>
        <p:blipFill>
          <a:blip r:embed="rId4"/>
          <a:stretch>
            <a:fillRect/>
          </a:stretch>
        </p:blipFill>
        <p:spPr>
          <a:xfrm>
            <a:off x="1957387" y="3558659"/>
            <a:ext cx="6029325" cy="1590675"/>
          </a:xfrm>
          <a:prstGeom prst="rect">
            <a:avLst/>
          </a:prstGeom>
        </p:spPr>
      </p:pic>
      <p:sp>
        <p:nvSpPr>
          <p:cNvPr id="7" name="Rectangle 6"/>
          <p:cNvSpPr/>
          <p:nvPr/>
        </p:nvSpPr>
        <p:spPr>
          <a:xfrm>
            <a:off x="5839970" y="3230086"/>
            <a:ext cx="2980303" cy="369332"/>
          </a:xfrm>
          <a:prstGeom prst="rect">
            <a:avLst/>
          </a:prstGeom>
        </p:spPr>
        <p:txBody>
          <a:bodyPr wrap="none">
            <a:spAutoFit/>
          </a:bodyPr>
          <a:lstStyle/>
          <a:p>
            <a:r>
              <a:rPr lang="en-US" b="1" dirty="0" smtClean="0">
                <a:solidFill>
                  <a:srgbClr val="000000"/>
                </a:solidFill>
                <a:latin typeface="Helvetica Neue"/>
              </a:rPr>
              <a:t>Step 2: Load </a:t>
            </a:r>
            <a:r>
              <a:rPr lang="en-US" b="1" dirty="0">
                <a:solidFill>
                  <a:srgbClr val="000000"/>
                </a:solidFill>
                <a:latin typeface="Helvetica Neue"/>
              </a:rPr>
              <a:t>Source Data</a:t>
            </a:r>
            <a:endParaRPr lang="en-US" b="1" i="0" dirty="0">
              <a:solidFill>
                <a:srgbClr val="000000"/>
              </a:solidFill>
              <a:effectLst/>
              <a:latin typeface="Helvetica Neue"/>
            </a:endParaRPr>
          </a:p>
        </p:txBody>
      </p:sp>
      <p:pic>
        <p:nvPicPr>
          <p:cNvPr id="14" name="Picture 13"/>
          <p:cNvPicPr>
            <a:picLocks noChangeAspect="1"/>
          </p:cNvPicPr>
          <p:nvPr/>
        </p:nvPicPr>
        <p:blipFill>
          <a:blip r:embed="rId5"/>
          <a:stretch>
            <a:fillRect/>
          </a:stretch>
        </p:blipFill>
        <p:spPr>
          <a:xfrm>
            <a:off x="4870450" y="5477907"/>
            <a:ext cx="6965339" cy="1122336"/>
          </a:xfrm>
          <a:prstGeom prst="rect">
            <a:avLst/>
          </a:prstGeom>
        </p:spPr>
      </p:pic>
      <p:sp>
        <p:nvSpPr>
          <p:cNvPr id="15" name="Rectangle 14"/>
          <p:cNvSpPr/>
          <p:nvPr/>
        </p:nvSpPr>
        <p:spPr>
          <a:xfrm>
            <a:off x="8983726" y="5108575"/>
            <a:ext cx="2852063" cy="369332"/>
          </a:xfrm>
          <a:prstGeom prst="rect">
            <a:avLst/>
          </a:prstGeom>
        </p:spPr>
        <p:txBody>
          <a:bodyPr wrap="none">
            <a:spAutoFit/>
          </a:bodyPr>
          <a:lstStyle/>
          <a:p>
            <a:r>
              <a:rPr lang="en-US" b="1" dirty="0" smtClean="0">
                <a:solidFill>
                  <a:srgbClr val="000000"/>
                </a:solidFill>
                <a:latin typeface="Helvetica Neue"/>
              </a:rPr>
              <a:t>Step 3: Prepare </a:t>
            </a:r>
            <a:r>
              <a:rPr lang="en-US" b="1" dirty="0">
                <a:solidFill>
                  <a:srgbClr val="000000"/>
                </a:solidFill>
                <a:latin typeface="Helvetica Neue"/>
              </a:rPr>
              <a:t>the Data</a:t>
            </a:r>
            <a:endParaRPr lang="en-US" b="1" i="0" dirty="0">
              <a:solidFill>
                <a:srgbClr val="000000"/>
              </a:solidFill>
              <a:effectLst/>
              <a:latin typeface="Helvetica Neue"/>
            </a:endParaRPr>
          </a:p>
        </p:txBody>
      </p:sp>
    </p:spTree>
    <p:extLst>
      <p:ext uri="{BB962C8B-B14F-4D97-AF65-F5344CB8AC3E}">
        <p14:creationId xmlns:p14="http://schemas.microsoft.com/office/powerpoint/2010/main" val="3692528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Regression II</a:t>
            </a:r>
            <a:endParaRPr lang="en-US" dirty="0"/>
          </a:p>
        </p:txBody>
      </p:sp>
      <p:pic>
        <p:nvPicPr>
          <p:cNvPr id="10" name="Picture 9"/>
          <p:cNvPicPr>
            <a:picLocks noChangeAspect="1"/>
          </p:cNvPicPr>
          <p:nvPr/>
        </p:nvPicPr>
        <p:blipFill>
          <a:blip r:embed="rId3"/>
          <a:stretch>
            <a:fillRect/>
          </a:stretch>
        </p:blipFill>
        <p:spPr>
          <a:xfrm>
            <a:off x="838200" y="1690688"/>
            <a:ext cx="4943475" cy="1495425"/>
          </a:xfrm>
          <a:prstGeom prst="rect">
            <a:avLst/>
          </a:prstGeom>
        </p:spPr>
      </p:pic>
      <p:sp>
        <p:nvSpPr>
          <p:cNvPr id="11" name="Rectangle 10"/>
          <p:cNvSpPr/>
          <p:nvPr/>
        </p:nvSpPr>
        <p:spPr>
          <a:xfrm>
            <a:off x="4988430" y="1423112"/>
            <a:ext cx="2492990" cy="369332"/>
          </a:xfrm>
          <a:prstGeom prst="rect">
            <a:avLst/>
          </a:prstGeom>
        </p:spPr>
        <p:txBody>
          <a:bodyPr wrap="none">
            <a:spAutoFit/>
          </a:bodyPr>
          <a:lstStyle/>
          <a:p>
            <a:r>
              <a:rPr lang="en-US" b="1" dirty="0" smtClean="0">
                <a:solidFill>
                  <a:srgbClr val="000000"/>
                </a:solidFill>
                <a:latin typeface="Helvetica Neue"/>
              </a:rPr>
              <a:t>Step 4: Split </a:t>
            </a:r>
            <a:r>
              <a:rPr lang="en-US" b="1" dirty="0">
                <a:solidFill>
                  <a:srgbClr val="000000"/>
                </a:solidFill>
                <a:latin typeface="Helvetica Neue"/>
              </a:rPr>
              <a:t>the Data</a:t>
            </a:r>
            <a:endParaRPr lang="en-US" b="1" i="0" dirty="0">
              <a:solidFill>
                <a:srgbClr val="000000"/>
              </a:solidFill>
              <a:effectLst/>
              <a:latin typeface="Helvetica Neue"/>
            </a:endParaRPr>
          </a:p>
        </p:txBody>
      </p:sp>
      <p:pic>
        <p:nvPicPr>
          <p:cNvPr id="12" name="Picture 11"/>
          <p:cNvPicPr>
            <a:picLocks noChangeAspect="1"/>
          </p:cNvPicPr>
          <p:nvPr/>
        </p:nvPicPr>
        <p:blipFill>
          <a:blip r:embed="rId4"/>
          <a:stretch>
            <a:fillRect/>
          </a:stretch>
        </p:blipFill>
        <p:spPr>
          <a:xfrm>
            <a:off x="1441816" y="3453689"/>
            <a:ext cx="7765073" cy="1512011"/>
          </a:xfrm>
          <a:prstGeom prst="rect">
            <a:avLst/>
          </a:prstGeom>
        </p:spPr>
      </p:pic>
      <p:sp>
        <p:nvSpPr>
          <p:cNvPr id="13" name="Rectangle 12"/>
          <p:cNvSpPr/>
          <p:nvPr/>
        </p:nvSpPr>
        <p:spPr>
          <a:xfrm>
            <a:off x="6688175" y="3084357"/>
            <a:ext cx="3813929" cy="369332"/>
          </a:xfrm>
          <a:prstGeom prst="rect">
            <a:avLst/>
          </a:prstGeom>
        </p:spPr>
        <p:txBody>
          <a:bodyPr wrap="none">
            <a:spAutoFit/>
          </a:bodyPr>
          <a:lstStyle/>
          <a:p>
            <a:r>
              <a:rPr lang="en-US" b="1" dirty="0" smtClean="0">
                <a:solidFill>
                  <a:srgbClr val="000000"/>
                </a:solidFill>
                <a:latin typeface="Helvetica Neue"/>
              </a:rPr>
              <a:t>Step 5: Prepare </a:t>
            </a:r>
            <a:r>
              <a:rPr lang="en-US" b="1" dirty="0">
                <a:solidFill>
                  <a:srgbClr val="000000"/>
                </a:solidFill>
                <a:latin typeface="Helvetica Neue"/>
              </a:rPr>
              <a:t>the Training Data</a:t>
            </a:r>
            <a:endParaRPr lang="en-US" b="1" i="0" dirty="0">
              <a:solidFill>
                <a:srgbClr val="000000"/>
              </a:solidFill>
              <a:effectLst/>
              <a:latin typeface="Helvetica Neue"/>
            </a:endParaRPr>
          </a:p>
        </p:txBody>
      </p:sp>
      <p:pic>
        <p:nvPicPr>
          <p:cNvPr id="14" name="Picture 13"/>
          <p:cNvPicPr>
            <a:picLocks noChangeAspect="1"/>
          </p:cNvPicPr>
          <p:nvPr/>
        </p:nvPicPr>
        <p:blipFill>
          <a:blip r:embed="rId5"/>
          <a:stretch>
            <a:fillRect/>
          </a:stretch>
        </p:blipFill>
        <p:spPr>
          <a:xfrm>
            <a:off x="4600575" y="5216690"/>
            <a:ext cx="6753225" cy="1009650"/>
          </a:xfrm>
          <a:prstGeom prst="rect">
            <a:avLst/>
          </a:prstGeom>
        </p:spPr>
      </p:pic>
      <p:sp>
        <p:nvSpPr>
          <p:cNvPr id="15" name="Rectangle 14"/>
          <p:cNvSpPr/>
          <p:nvPr/>
        </p:nvSpPr>
        <p:spPr>
          <a:xfrm>
            <a:off x="7650996" y="4906529"/>
            <a:ext cx="3813929" cy="369332"/>
          </a:xfrm>
          <a:prstGeom prst="rect">
            <a:avLst/>
          </a:prstGeom>
        </p:spPr>
        <p:txBody>
          <a:bodyPr wrap="none">
            <a:spAutoFit/>
          </a:bodyPr>
          <a:lstStyle/>
          <a:p>
            <a:r>
              <a:rPr lang="en-US" b="1" dirty="0" smtClean="0">
                <a:solidFill>
                  <a:srgbClr val="000000"/>
                </a:solidFill>
                <a:latin typeface="Helvetica Neue"/>
              </a:rPr>
              <a:t>Step 6: Train </a:t>
            </a:r>
            <a:r>
              <a:rPr lang="en-US" b="1" dirty="0">
                <a:solidFill>
                  <a:srgbClr val="000000"/>
                </a:solidFill>
                <a:latin typeface="Helvetica Neue"/>
              </a:rPr>
              <a:t>a Regression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13999662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Regression III</a:t>
            </a:r>
            <a:endParaRPr lang="en-US" dirty="0"/>
          </a:p>
        </p:txBody>
      </p:sp>
      <p:pic>
        <p:nvPicPr>
          <p:cNvPr id="7" name="Picture 6"/>
          <p:cNvPicPr>
            <a:picLocks noChangeAspect="1"/>
          </p:cNvPicPr>
          <p:nvPr/>
        </p:nvPicPr>
        <p:blipFill>
          <a:blip r:embed="rId2"/>
          <a:stretch>
            <a:fillRect/>
          </a:stretch>
        </p:blipFill>
        <p:spPr>
          <a:xfrm>
            <a:off x="893274" y="1844357"/>
            <a:ext cx="8201025" cy="1428750"/>
          </a:xfrm>
          <a:prstGeom prst="rect">
            <a:avLst/>
          </a:prstGeom>
        </p:spPr>
      </p:pic>
      <p:sp>
        <p:nvSpPr>
          <p:cNvPr id="8" name="Rectangle 7"/>
          <p:cNvSpPr/>
          <p:nvPr/>
        </p:nvSpPr>
        <p:spPr>
          <a:xfrm>
            <a:off x="5374498" y="1506022"/>
            <a:ext cx="3719801" cy="369332"/>
          </a:xfrm>
          <a:prstGeom prst="rect">
            <a:avLst/>
          </a:prstGeom>
        </p:spPr>
        <p:txBody>
          <a:bodyPr wrap="none">
            <a:spAutoFit/>
          </a:bodyPr>
          <a:lstStyle/>
          <a:p>
            <a:r>
              <a:rPr lang="en-US" b="1" dirty="0" smtClean="0">
                <a:solidFill>
                  <a:srgbClr val="000000"/>
                </a:solidFill>
                <a:latin typeface="Helvetica Neue"/>
              </a:rPr>
              <a:t>Step 7: Prepare </a:t>
            </a:r>
            <a:r>
              <a:rPr lang="en-US" b="1" dirty="0">
                <a:solidFill>
                  <a:srgbClr val="000000"/>
                </a:solidFill>
                <a:latin typeface="Helvetica Neue"/>
              </a:rPr>
              <a:t>the Testing Data</a:t>
            </a:r>
            <a:endParaRPr lang="en-US" b="1" i="0" dirty="0">
              <a:solidFill>
                <a:srgbClr val="000000"/>
              </a:solidFill>
              <a:effectLst/>
              <a:latin typeface="Helvetica Neue"/>
            </a:endParaRPr>
          </a:p>
        </p:txBody>
      </p:sp>
      <p:pic>
        <p:nvPicPr>
          <p:cNvPr id="9" name="Picture 8"/>
          <p:cNvPicPr>
            <a:picLocks noChangeAspect="1"/>
          </p:cNvPicPr>
          <p:nvPr/>
        </p:nvPicPr>
        <p:blipFill>
          <a:blip r:embed="rId3"/>
          <a:stretch>
            <a:fillRect/>
          </a:stretch>
        </p:blipFill>
        <p:spPr>
          <a:xfrm>
            <a:off x="3772222" y="3890327"/>
            <a:ext cx="5324475" cy="1533525"/>
          </a:xfrm>
          <a:prstGeom prst="rect">
            <a:avLst/>
          </a:prstGeom>
        </p:spPr>
      </p:pic>
      <p:sp>
        <p:nvSpPr>
          <p:cNvPr id="10" name="Rectangle 9"/>
          <p:cNvSpPr/>
          <p:nvPr/>
        </p:nvSpPr>
        <p:spPr>
          <a:xfrm>
            <a:off x="7399826" y="3520995"/>
            <a:ext cx="2616935" cy="369332"/>
          </a:xfrm>
          <a:prstGeom prst="rect">
            <a:avLst/>
          </a:prstGeom>
        </p:spPr>
        <p:txBody>
          <a:bodyPr wrap="none">
            <a:spAutoFit/>
          </a:bodyPr>
          <a:lstStyle/>
          <a:p>
            <a:r>
              <a:rPr lang="en-US" b="1" dirty="0" smtClean="0">
                <a:solidFill>
                  <a:srgbClr val="000000"/>
                </a:solidFill>
                <a:latin typeface="Helvetica Neue"/>
              </a:rPr>
              <a:t>Step 8: Test </a:t>
            </a:r>
            <a:r>
              <a:rPr lang="en-US" b="1" dirty="0">
                <a:solidFill>
                  <a:srgbClr val="000000"/>
                </a:solidFill>
                <a:latin typeface="Helvetica Neue"/>
              </a:rPr>
              <a:t>the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2917997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Pipeline?</a:t>
            </a:r>
            <a:endParaRPr lang="en-US" dirty="0"/>
          </a:p>
        </p:txBody>
      </p:sp>
      <p:pic>
        <p:nvPicPr>
          <p:cNvPr id="5" name="Content Placeholder 5"/>
          <p:cNvPicPr>
            <a:picLocks noGrp="1" noChangeAspect="1"/>
          </p:cNvPicPr>
          <p:nvPr>
            <p:ph sz="half" idx="1"/>
          </p:nvPr>
        </p:nvPicPr>
        <p:blipFill>
          <a:blip r:embed="rId2"/>
          <a:stretch>
            <a:fillRect/>
          </a:stretch>
        </p:blipFill>
        <p:spPr>
          <a:xfrm>
            <a:off x="838200" y="2235857"/>
            <a:ext cx="5181600" cy="3530874"/>
          </a:xfrm>
          <a:prstGeom prst="rect">
            <a:avLst/>
          </a:prstGeom>
        </p:spPr>
      </p:pic>
      <p:pic>
        <p:nvPicPr>
          <p:cNvPr id="6" name="Content Placeholder 4"/>
          <p:cNvPicPr>
            <a:picLocks noGrp="1" noChangeAspect="1"/>
          </p:cNvPicPr>
          <p:nvPr>
            <p:ph sz="half" idx="2"/>
          </p:nvPr>
        </p:nvPicPr>
        <p:blipFill>
          <a:blip r:embed="rId3"/>
          <a:stretch>
            <a:fillRect/>
          </a:stretch>
        </p:blipFill>
        <p:spPr>
          <a:xfrm>
            <a:off x="6252309" y="213070"/>
            <a:ext cx="5181600" cy="3684386"/>
          </a:xfrm>
          <a:prstGeom prst="rect">
            <a:avLst/>
          </a:prstGeom>
        </p:spPr>
      </p:pic>
      <p:pic>
        <p:nvPicPr>
          <p:cNvPr id="7" name="Content Placeholder 4"/>
          <p:cNvPicPr>
            <a:picLocks noChangeAspect="1"/>
          </p:cNvPicPr>
          <p:nvPr/>
        </p:nvPicPr>
        <p:blipFill>
          <a:blip r:embed="rId4"/>
          <a:stretch>
            <a:fillRect/>
          </a:stretch>
        </p:blipFill>
        <p:spPr>
          <a:xfrm>
            <a:off x="6332417" y="4160218"/>
            <a:ext cx="5181600" cy="2417536"/>
          </a:xfrm>
          <a:prstGeom prst="rect">
            <a:avLst/>
          </a:prstGeom>
        </p:spPr>
      </p:pic>
    </p:spTree>
    <p:extLst>
      <p:ext uri="{BB962C8B-B14F-4D97-AF65-F5344CB8AC3E}">
        <p14:creationId xmlns:p14="http://schemas.microsoft.com/office/powerpoint/2010/main" val="2101613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Pipeline</a:t>
            </a:r>
            <a:endParaRPr lang="en-US" dirty="0"/>
          </a:p>
        </p:txBody>
      </p:sp>
      <p:pic>
        <p:nvPicPr>
          <p:cNvPr id="6" name="Picture 5"/>
          <p:cNvPicPr>
            <a:picLocks noChangeAspect="1"/>
          </p:cNvPicPr>
          <p:nvPr/>
        </p:nvPicPr>
        <p:blipFill>
          <a:blip r:embed="rId2"/>
          <a:stretch>
            <a:fillRect/>
          </a:stretch>
        </p:blipFill>
        <p:spPr>
          <a:xfrm>
            <a:off x="939800" y="2582284"/>
            <a:ext cx="8686800" cy="1857375"/>
          </a:xfrm>
          <a:prstGeom prst="rect">
            <a:avLst/>
          </a:prstGeom>
        </p:spPr>
      </p:pic>
      <p:sp>
        <p:nvSpPr>
          <p:cNvPr id="7" name="Rectangle 6"/>
          <p:cNvSpPr/>
          <p:nvPr/>
        </p:nvSpPr>
        <p:spPr>
          <a:xfrm>
            <a:off x="6572423" y="2148429"/>
            <a:ext cx="3082895" cy="369332"/>
          </a:xfrm>
          <a:prstGeom prst="rect">
            <a:avLst/>
          </a:prstGeom>
        </p:spPr>
        <p:txBody>
          <a:bodyPr wrap="none">
            <a:spAutoFit/>
          </a:bodyPr>
          <a:lstStyle/>
          <a:p>
            <a:r>
              <a:rPr lang="en-US" b="1" dirty="0" smtClean="0">
                <a:solidFill>
                  <a:srgbClr val="000000"/>
                </a:solidFill>
                <a:latin typeface="Helvetica Neue"/>
              </a:rPr>
              <a:t>Step 1: Define </a:t>
            </a:r>
            <a:r>
              <a:rPr lang="en-US" b="1" dirty="0">
                <a:solidFill>
                  <a:srgbClr val="000000"/>
                </a:solidFill>
                <a:latin typeface="Helvetica Neue"/>
              </a:rPr>
              <a:t>the Pipeline</a:t>
            </a:r>
            <a:endParaRPr lang="en-US" b="1" i="0" dirty="0">
              <a:solidFill>
                <a:srgbClr val="000000"/>
              </a:solidFill>
              <a:effectLst/>
              <a:latin typeface="Helvetica Neue"/>
            </a:endParaRPr>
          </a:p>
        </p:txBody>
      </p:sp>
      <p:pic>
        <p:nvPicPr>
          <p:cNvPr id="8" name="Picture 7"/>
          <p:cNvPicPr>
            <a:picLocks noChangeAspect="1"/>
          </p:cNvPicPr>
          <p:nvPr/>
        </p:nvPicPr>
        <p:blipFill>
          <a:blip r:embed="rId3"/>
          <a:stretch>
            <a:fillRect/>
          </a:stretch>
        </p:blipFill>
        <p:spPr>
          <a:xfrm>
            <a:off x="939800" y="4566276"/>
            <a:ext cx="2867025" cy="666750"/>
          </a:xfrm>
          <a:prstGeom prst="rect">
            <a:avLst/>
          </a:prstGeom>
        </p:spPr>
      </p:pic>
      <p:pic>
        <p:nvPicPr>
          <p:cNvPr id="9" name="Picture 8"/>
          <p:cNvPicPr>
            <a:picLocks noChangeAspect="1"/>
          </p:cNvPicPr>
          <p:nvPr/>
        </p:nvPicPr>
        <p:blipFill>
          <a:blip r:embed="rId4"/>
          <a:stretch>
            <a:fillRect/>
          </a:stretch>
        </p:blipFill>
        <p:spPr>
          <a:xfrm>
            <a:off x="939800" y="5359644"/>
            <a:ext cx="5286375" cy="781050"/>
          </a:xfrm>
          <a:prstGeom prst="rect">
            <a:avLst/>
          </a:prstGeom>
        </p:spPr>
      </p:pic>
      <p:sp>
        <p:nvSpPr>
          <p:cNvPr id="10" name="Rectangle 9"/>
          <p:cNvSpPr/>
          <p:nvPr/>
        </p:nvSpPr>
        <p:spPr>
          <a:xfrm>
            <a:off x="4267946" y="4672381"/>
            <a:ext cx="4608954" cy="369332"/>
          </a:xfrm>
          <a:prstGeom prst="rect">
            <a:avLst/>
          </a:prstGeom>
        </p:spPr>
        <p:txBody>
          <a:bodyPr wrap="none">
            <a:spAutoFit/>
          </a:bodyPr>
          <a:lstStyle/>
          <a:p>
            <a:r>
              <a:rPr lang="en-US" b="1" dirty="0" smtClean="0">
                <a:solidFill>
                  <a:srgbClr val="000000"/>
                </a:solidFill>
                <a:latin typeface="Helvetica Neue"/>
              </a:rPr>
              <a:t>Step 2: Run </a:t>
            </a:r>
            <a:r>
              <a:rPr lang="en-US" b="1" dirty="0">
                <a:solidFill>
                  <a:srgbClr val="000000"/>
                </a:solidFill>
                <a:latin typeface="Helvetica Neue"/>
              </a:rPr>
              <a:t>the Pipeline as an Estimator</a:t>
            </a:r>
            <a:endParaRPr lang="en-US" b="1" i="0" dirty="0">
              <a:solidFill>
                <a:srgbClr val="000000"/>
              </a:solidFill>
              <a:effectLst/>
              <a:latin typeface="Helvetica Neue"/>
            </a:endParaRPr>
          </a:p>
        </p:txBody>
      </p:sp>
      <p:sp>
        <p:nvSpPr>
          <p:cNvPr id="11" name="Rectangle 10"/>
          <p:cNvSpPr/>
          <p:nvPr/>
        </p:nvSpPr>
        <p:spPr>
          <a:xfrm>
            <a:off x="6462449" y="5565503"/>
            <a:ext cx="3565913" cy="369332"/>
          </a:xfrm>
          <a:prstGeom prst="rect">
            <a:avLst/>
          </a:prstGeom>
        </p:spPr>
        <p:txBody>
          <a:bodyPr wrap="none">
            <a:spAutoFit/>
          </a:bodyPr>
          <a:lstStyle/>
          <a:p>
            <a:r>
              <a:rPr lang="en-US" b="1" dirty="0" smtClean="0">
                <a:solidFill>
                  <a:srgbClr val="000000"/>
                </a:solidFill>
                <a:latin typeface="Helvetica Neue"/>
              </a:rPr>
              <a:t>Step 3: Test </a:t>
            </a:r>
            <a:r>
              <a:rPr lang="en-US" b="1" dirty="0">
                <a:solidFill>
                  <a:srgbClr val="000000"/>
                </a:solidFill>
                <a:latin typeface="Helvetica Neue"/>
              </a:rPr>
              <a:t>the Pipeline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3487628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HDInsight – What is it?</a:t>
            </a:r>
            <a:endParaRPr lang="en-US" dirty="0"/>
          </a:p>
        </p:txBody>
      </p:sp>
      <p:pic>
        <p:nvPicPr>
          <p:cNvPr id="10" name="Content Placeholder 9"/>
          <p:cNvPicPr>
            <a:picLocks noGrp="1" noChangeAspect="1"/>
          </p:cNvPicPr>
          <p:nvPr>
            <p:ph idx="1"/>
          </p:nvPr>
        </p:nvPicPr>
        <p:blipFill>
          <a:blip r:embed="rId2"/>
          <a:stretch>
            <a:fillRect/>
          </a:stretch>
        </p:blipFill>
        <p:spPr>
          <a:xfrm>
            <a:off x="1416930" y="1825625"/>
            <a:ext cx="9358140" cy="4351338"/>
          </a:xfrm>
          <a:prstGeom prst="rect">
            <a:avLst/>
          </a:prstGeom>
        </p:spPr>
      </p:pic>
    </p:spTree>
    <p:extLst>
      <p:ext uri="{BB962C8B-B14F-4D97-AF65-F5344CB8AC3E}">
        <p14:creationId xmlns:p14="http://schemas.microsoft.com/office/powerpoint/2010/main" val="6477083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Text </a:t>
            </a:r>
            <a:r>
              <a:rPr lang="en-US" dirty="0" smtClean="0"/>
              <a:t>Analysis</a:t>
            </a:r>
            <a:endParaRPr lang="en-US" dirty="0"/>
          </a:p>
        </p:txBody>
      </p:sp>
      <p:pic>
        <p:nvPicPr>
          <p:cNvPr id="5" name="Picture 4"/>
          <p:cNvPicPr>
            <a:picLocks noChangeAspect="1"/>
          </p:cNvPicPr>
          <p:nvPr/>
        </p:nvPicPr>
        <p:blipFill>
          <a:blip r:embed="rId2"/>
          <a:stretch>
            <a:fillRect/>
          </a:stretch>
        </p:blipFill>
        <p:spPr>
          <a:xfrm>
            <a:off x="979242" y="1748570"/>
            <a:ext cx="7048500" cy="2724150"/>
          </a:xfrm>
          <a:prstGeom prst="rect">
            <a:avLst/>
          </a:prstGeom>
        </p:spPr>
      </p:pic>
      <p:pic>
        <p:nvPicPr>
          <p:cNvPr id="6" name="Picture 5"/>
          <p:cNvPicPr>
            <a:picLocks noChangeAspect="1"/>
          </p:cNvPicPr>
          <p:nvPr/>
        </p:nvPicPr>
        <p:blipFill>
          <a:blip r:embed="rId3"/>
          <a:stretch>
            <a:fillRect/>
          </a:stretch>
        </p:blipFill>
        <p:spPr>
          <a:xfrm>
            <a:off x="979242" y="4472720"/>
            <a:ext cx="3152775" cy="657225"/>
          </a:xfrm>
          <a:prstGeom prst="rect">
            <a:avLst/>
          </a:prstGeom>
        </p:spPr>
      </p:pic>
      <p:pic>
        <p:nvPicPr>
          <p:cNvPr id="7" name="Picture 6"/>
          <p:cNvPicPr>
            <a:picLocks noChangeAspect="1"/>
          </p:cNvPicPr>
          <p:nvPr/>
        </p:nvPicPr>
        <p:blipFill>
          <a:blip r:embed="rId4"/>
          <a:stretch>
            <a:fillRect/>
          </a:stretch>
        </p:blipFill>
        <p:spPr>
          <a:xfrm>
            <a:off x="6096000" y="5577620"/>
            <a:ext cx="5848350" cy="847725"/>
          </a:xfrm>
          <a:prstGeom prst="rect">
            <a:avLst/>
          </a:prstGeom>
        </p:spPr>
      </p:pic>
      <p:sp>
        <p:nvSpPr>
          <p:cNvPr id="8" name="Rectangle 7"/>
          <p:cNvSpPr/>
          <p:nvPr/>
        </p:nvSpPr>
        <p:spPr>
          <a:xfrm>
            <a:off x="979242" y="5162251"/>
            <a:ext cx="4608954" cy="369332"/>
          </a:xfrm>
          <a:prstGeom prst="rect">
            <a:avLst/>
          </a:prstGeom>
        </p:spPr>
        <p:txBody>
          <a:bodyPr wrap="none">
            <a:spAutoFit/>
          </a:bodyPr>
          <a:lstStyle/>
          <a:p>
            <a:r>
              <a:rPr lang="en-US" b="1" dirty="0" smtClean="0">
                <a:solidFill>
                  <a:srgbClr val="000000"/>
                </a:solidFill>
                <a:latin typeface="Helvetica Neue"/>
              </a:rPr>
              <a:t>Step 2: Run </a:t>
            </a:r>
            <a:r>
              <a:rPr lang="en-US" b="1" dirty="0">
                <a:solidFill>
                  <a:srgbClr val="000000"/>
                </a:solidFill>
                <a:latin typeface="Helvetica Neue"/>
              </a:rPr>
              <a:t>the Pipeline as an Estimator</a:t>
            </a:r>
            <a:endParaRPr lang="en-US" b="1" i="0" dirty="0">
              <a:solidFill>
                <a:srgbClr val="000000"/>
              </a:solidFill>
              <a:effectLst/>
              <a:latin typeface="Helvetica Neue"/>
            </a:endParaRPr>
          </a:p>
        </p:txBody>
      </p:sp>
      <p:sp>
        <p:nvSpPr>
          <p:cNvPr id="9" name="Rectangle 8"/>
          <p:cNvSpPr/>
          <p:nvPr/>
        </p:nvSpPr>
        <p:spPr>
          <a:xfrm>
            <a:off x="8378437" y="5208288"/>
            <a:ext cx="3565913" cy="369332"/>
          </a:xfrm>
          <a:prstGeom prst="rect">
            <a:avLst/>
          </a:prstGeom>
        </p:spPr>
        <p:txBody>
          <a:bodyPr wrap="none">
            <a:spAutoFit/>
          </a:bodyPr>
          <a:lstStyle/>
          <a:p>
            <a:r>
              <a:rPr lang="en-US" b="1" dirty="0" smtClean="0">
                <a:solidFill>
                  <a:srgbClr val="000000"/>
                </a:solidFill>
                <a:latin typeface="Helvetica Neue"/>
              </a:rPr>
              <a:t>Step 3: Test </a:t>
            </a:r>
            <a:r>
              <a:rPr lang="en-US" b="1" dirty="0">
                <a:solidFill>
                  <a:srgbClr val="000000"/>
                </a:solidFill>
                <a:latin typeface="Helvetica Neue"/>
              </a:rPr>
              <a:t>the Pipeline Model</a:t>
            </a:r>
            <a:endParaRPr lang="en-US" b="1" i="0" dirty="0">
              <a:solidFill>
                <a:srgbClr val="000000"/>
              </a:solidFill>
              <a:effectLst/>
              <a:latin typeface="Helvetica Neue"/>
            </a:endParaRPr>
          </a:p>
        </p:txBody>
      </p:sp>
    </p:spTree>
    <p:extLst>
      <p:ext uri="{BB962C8B-B14F-4D97-AF65-F5344CB8AC3E}">
        <p14:creationId xmlns:p14="http://schemas.microsoft.com/office/powerpoint/2010/main" val="37784514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Clustering</a:t>
            </a:r>
            <a:endParaRPr lang="en-US" dirty="0"/>
          </a:p>
        </p:txBody>
      </p:sp>
      <p:pic>
        <p:nvPicPr>
          <p:cNvPr id="5" name="Picture 4"/>
          <p:cNvPicPr>
            <a:picLocks noChangeAspect="1"/>
          </p:cNvPicPr>
          <p:nvPr/>
        </p:nvPicPr>
        <p:blipFill>
          <a:blip r:embed="rId2"/>
          <a:stretch>
            <a:fillRect/>
          </a:stretch>
        </p:blipFill>
        <p:spPr>
          <a:xfrm>
            <a:off x="976923" y="1690688"/>
            <a:ext cx="9753600" cy="1704975"/>
          </a:xfrm>
          <a:prstGeom prst="rect">
            <a:avLst/>
          </a:prstGeom>
        </p:spPr>
      </p:pic>
      <p:sp>
        <p:nvSpPr>
          <p:cNvPr id="6" name="Rectangle 5"/>
          <p:cNvSpPr/>
          <p:nvPr/>
        </p:nvSpPr>
        <p:spPr>
          <a:xfrm>
            <a:off x="7585518" y="1423349"/>
            <a:ext cx="3903633" cy="369332"/>
          </a:xfrm>
          <a:prstGeom prst="rect">
            <a:avLst/>
          </a:prstGeom>
        </p:spPr>
        <p:txBody>
          <a:bodyPr wrap="none">
            <a:spAutoFit/>
          </a:bodyPr>
          <a:lstStyle/>
          <a:p>
            <a:r>
              <a:rPr lang="en-US" b="1" dirty="0" smtClean="0">
                <a:solidFill>
                  <a:srgbClr val="000000"/>
                </a:solidFill>
                <a:latin typeface="Helvetica Neue"/>
              </a:rPr>
              <a:t>Step 1: Create </a:t>
            </a:r>
            <a:r>
              <a:rPr lang="en-US" b="1" dirty="0">
                <a:solidFill>
                  <a:srgbClr val="000000"/>
                </a:solidFill>
                <a:latin typeface="Helvetica Neue"/>
              </a:rPr>
              <a:t>the K-Means Model</a:t>
            </a:r>
            <a:endParaRPr lang="en-US" b="1" i="0" dirty="0">
              <a:solidFill>
                <a:srgbClr val="000000"/>
              </a:solidFill>
              <a:effectLst/>
              <a:latin typeface="Helvetica Neue"/>
            </a:endParaRPr>
          </a:p>
        </p:txBody>
      </p:sp>
      <p:pic>
        <p:nvPicPr>
          <p:cNvPr id="7" name="Picture 6"/>
          <p:cNvPicPr>
            <a:picLocks noChangeAspect="1"/>
          </p:cNvPicPr>
          <p:nvPr/>
        </p:nvPicPr>
        <p:blipFill>
          <a:blip r:embed="rId3"/>
          <a:stretch>
            <a:fillRect/>
          </a:stretch>
        </p:blipFill>
        <p:spPr>
          <a:xfrm>
            <a:off x="976923" y="3663002"/>
            <a:ext cx="3086100" cy="923925"/>
          </a:xfrm>
          <a:prstGeom prst="rect">
            <a:avLst/>
          </a:prstGeom>
        </p:spPr>
      </p:pic>
      <p:sp>
        <p:nvSpPr>
          <p:cNvPr id="8" name="Rectangle 7"/>
          <p:cNvSpPr/>
          <p:nvPr/>
        </p:nvSpPr>
        <p:spPr>
          <a:xfrm>
            <a:off x="4199037" y="3940298"/>
            <a:ext cx="3595856" cy="369332"/>
          </a:xfrm>
          <a:prstGeom prst="rect">
            <a:avLst/>
          </a:prstGeom>
        </p:spPr>
        <p:txBody>
          <a:bodyPr wrap="none">
            <a:spAutoFit/>
          </a:bodyPr>
          <a:lstStyle/>
          <a:p>
            <a:r>
              <a:rPr lang="en-US" b="1" dirty="0" smtClean="0">
                <a:solidFill>
                  <a:srgbClr val="000000"/>
                </a:solidFill>
                <a:latin typeface="Helvetica Neue"/>
              </a:rPr>
              <a:t>Step 2: Get </a:t>
            </a:r>
            <a:r>
              <a:rPr lang="en-US" b="1" dirty="0">
                <a:solidFill>
                  <a:srgbClr val="000000"/>
                </a:solidFill>
                <a:latin typeface="Helvetica Neue"/>
              </a:rPr>
              <a:t>the Cluster Centers</a:t>
            </a:r>
            <a:endParaRPr lang="en-US" b="1" i="0" dirty="0">
              <a:solidFill>
                <a:srgbClr val="000000"/>
              </a:solidFill>
              <a:effectLst/>
              <a:latin typeface="Helvetica Neue"/>
            </a:endParaRPr>
          </a:p>
        </p:txBody>
      </p:sp>
      <p:pic>
        <p:nvPicPr>
          <p:cNvPr id="9" name="Picture 8"/>
          <p:cNvPicPr>
            <a:picLocks noChangeAspect="1"/>
          </p:cNvPicPr>
          <p:nvPr/>
        </p:nvPicPr>
        <p:blipFill>
          <a:blip r:embed="rId4"/>
          <a:stretch>
            <a:fillRect/>
          </a:stretch>
        </p:blipFill>
        <p:spPr>
          <a:xfrm>
            <a:off x="976923" y="5018331"/>
            <a:ext cx="4981575" cy="1057275"/>
          </a:xfrm>
          <a:prstGeom prst="rect">
            <a:avLst/>
          </a:prstGeom>
        </p:spPr>
      </p:pic>
      <p:sp>
        <p:nvSpPr>
          <p:cNvPr id="10" name="Rectangle 9"/>
          <p:cNvSpPr/>
          <p:nvPr/>
        </p:nvSpPr>
        <p:spPr>
          <a:xfrm>
            <a:off x="6191546" y="5362302"/>
            <a:ext cx="2787943" cy="369332"/>
          </a:xfrm>
          <a:prstGeom prst="rect">
            <a:avLst/>
          </a:prstGeom>
        </p:spPr>
        <p:txBody>
          <a:bodyPr wrap="none">
            <a:spAutoFit/>
          </a:bodyPr>
          <a:lstStyle/>
          <a:p>
            <a:r>
              <a:rPr lang="en-US" b="1" dirty="0" smtClean="0">
                <a:solidFill>
                  <a:srgbClr val="000000"/>
                </a:solidFill>
                <a:latin typeface="Helvetica Neue"/>
              </a:rPr>
              <a:t>Step 3: Predict </a:t>
            </a:r>
            <a:r>
              <a:rPr lang="en-US" b="1" dirty="0">
                <a:solidFill>
                  <a:srgbClr val="000000"/>
                </a:solidFill>
                <a:latin typeface="Helvetica Neue"/>
              </a:rPr>
              <a:t>Clusters</a:t>
            </a:r>
            <a:endParaRPr lang="en-US" b="1" i="0" dirty="0">
              <a:solidFill>
                <a:srgbClr val="000000"/>
              </a:solidFill>
              <a:effectLst/>
              <a:latin typeface="Helvetica Neue"/>
            </a:endParaRPr>
          </a:p>
        </p:txBody>
      </p:sp>
    </p:spTree>
    <p:extLst>
      <p:ext uri="{BB962C8B-B14F-4D97-AF65-F5344CB8AC3E}">
        <p14:creationId xmlns:p14="http://schemas.microsoft.com/office/powerpoint/2010/main" val="149906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Recommendation I</a:t>
            </a:r>
            <a:endParaRPr lang="en-US" dirty="0"/>
          </a:p>
        </p:txBody>
      </p:sp>
      <p:pic>
        <p:nvPicPr>
          <p:cNvPr id="5" name="Picture 4"/>
          <p:cNvPicPr>
            <a:picLocks noChangeAspect="1"/>
          </p:cNvPicPr>
          <p:nvPr/>
        </p:nvPicPr>
        <p:blipFill>
          <a:blip r:embed="rId2"/>
          <a:stretch>
            <a:fillRect/>
          </a:stretch>
        </p:blipFill>
        <p:spPr>
          <a:xfrm>
            <a:off x="954332" y="1603985"/>
            <a:ext cx="3343275" cy="1133475"/>
          </a:xfrm>
          <a:prstGeom prst="rect">
            <a:avLst/>
          </a:prstGeom>
        </p:spPr>
      </p:pic>
      <p:pic>
        <p:nvPicPr>
          <p:cNvPr id="6" name="Picture 5"/>
          <p:cNvPicPr>
            <a:picLocks noChangeAspect="1"/>
          </p:cNvPicPr>
          <p:nvPr/>
        </p:nvPicPr>
        <p:blipFill>
          <a:blip r:embed="rId3"/>
          <a:stretch>
            <a:fillRect/>
          </a:stretch>
        </p:blipFill>
        <p:spPr>
          <a:xfrm>
            <a:off x="1817932" y="2843336"/>
            <a:ext cx="6276975" cy="1647825"/>
          </a:xfrm>
          <a:prstGeom prst="rect">
            <a:avLst/>
          </a:prstGeom>
        </p:spPr>
      </p:pic>
      <p:pic>
        <p:nvPicPr>
          <p:cNvPr id="7" name="Picture 6"/>
          <p:cNvPicPr>
            <a:picLocks noChangeAspect="1"/>
          </p:cNvPicPr>
          <p:nvPr/>
        </p:nvPicPr>
        <p:blipFill>
          <a:blip r:embed="rId4"/>
          <a:stretch>
            <a:fillRect/>
          </a:stretch>
        </p:blipFill>
        <p:spPr>
          <a:xfrm>
            <a:off x="3722932" y="4638921"/>
            <a:ext cx="4924425" cy="2009775"/>
          </a:xfrm>
          <a:prstGeom prst="rect">
            <a:avLst/>
          </a:prstGeom>
        </p:spPr>
      </p:pic>
    </p:spTree>
    <p:extLst>
      <p:ext uri="{BB962C8B-B14F-4D97-AF65-F5344CB8AC3E}">
        <p14:creationId xmlns:p14="http://schemas.microsoft.com/office/powerpoint/2010/main" val="1645701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Recommendation II</a:t>
            </a:r>
            <a:endParaRPr lang="en-US" dirty="0"/>
          </a:p>
        </p:txBody>
      </p:sp>
      <p:pic>
        <p:nvPicPr>
          <p:cNvPr id="8" name="Picture 7"/>
          <p:cNvPicPr>
            <a:picLocks noChangeAspect="1"/>
          </p:cNvPicPr>
          <p:nvPr/>
        </p:nvPicPr>
        <p:blipFill>
          <a:blip r:embed="rId2"/>
          <a:stretch>
            <a:fillRect/>
          </a:stretch>
        </p:blipFill>
        <p:spPr>
          <a:xfrm>
            <a:off x="838200" y="1690688"/>
            <a:ext cx="6972300" cy="1495425"/>
          </a:xfrm>
          <a:prstGeom prst="rect">
            <a:avLst/>
          </a:prstGeom>
        </p:spPr>
      </p:pic>
      <p:pic>
        <p:nvPicPr>
          <p:cNvPr id="9" name="Picture 8"/>
          <p:cNvPicPr>
            <a:picLocks noChangeAspect="1"/>
          </p:cNvPicPr>
          <p:nvPr/>
        </p:nvPicPr>
        <p:blipFill>
          <a:blip r:embed="rId3"/>
          <a:stretch>
            <a:fillRect/>
          </a:stretch>
        </p:blipFill>
        <p:spPr>
          <a:xfrm>
            <a:off x="838200" y="3550623"/>
            <a:ext cx="8477250" cy="1247775"/>
          </a:xfrm>
          <a:prstGeom prst="rect">
            <a:avLst/>
          </a:prstGeom>
        </p:spPr>
      </p:pic>
    </p:spTree>
    <p:extLst>
      <p:ext uri="{BB962C8B-B14F-4D97-AF65-F5344CB8AC3E}">
        <p14:creationId xmlns:p14="http://schemas.microsoft.com/office/powerpoint/2010/main" val="11967003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425118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p:cNvPicPr>
            <a:picLocks noGrp="1" noChangeAspect="1"/>
          </p:cNvPicPr>
          <p:nvPr>
            <p:ph sz="half" idx="4294967295"/>
          </p:nvPr>
        </p:nvPicPr>
        <p:blipFill>
          <a:blip r:embed="rId3"/>
          <a:stretch>
            <a:fillRect/>
          </a:stretch>
        </p:blipFill>
        <p:spPr>
          <a:xfrm>
            <a:off x="542260" y="412103"/>
            <a:ext cx="10909005" cy="6176369"/>
          </a:xfrm>
          <a:prstGeom prst="rect">
            <a:avLst/>
          </a:prstGeom>
        </p:spPr>
      </p:pic>
      <p:pic>
        <p:nvPicPr>
          <p:cNvPr id="9" name="Content Placeholder 3"/>
          <p:cNvPicPr>
            <a:picLocks noGrp="1" noChangeAspect="1"/>
          </p:cNvPicPr>
          <p:nvPr>
            <p:ph sz="half" idx="4294967295"/>
          </p:nvPr>
        </p:nvPicPr>
        <p:blipFill>
          <a:blip r:embed="rId4"/>
          <a:stretch>
            <a:fillRect/>
          </a:stretch>
        </p:blipFill>
        <p:spPr>
          <a:xfrm>
            <a:off x="7178793" y="2256177"/>
            <a:ext cx="4674176" cy="2337088"/>
          </a:xfrm>
          <a:prstGeom prst="rect">
            <a:avLst/>
          </a:prstGeom>
        </p:spPr>
      </p:pic>
    </p:spTree>
    <p:extLst>
      <p:ext uri="{BB962C8B-B14F-4D97-AF65-F5344CB8AC3E}">
        <p14:creationId xmlns:p14="http://schemas.microsoft.com/office/powerpoint/2010/main" val="1000544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Creating </a:t>
            </a:r>
            <a:r>
              <a:rPr lang="en-US" dirty="0"/>
              <a:t>an HDInsight Spark cluster</a:t>
            </a:r>
          </a:p>
        </p:txBody>
      </p:sp>
      <p:pic>
        <p:nvPicPr>
          <p:cNvPr id="4" name="Content Placeholder 3"/>
          <p:cNvPicPr>
            <a:picLocks noGrp="1" noChangeAspect="1"/>
          </p:cNvPicPr>
          <p:nvPr>
            <p:ph idx="1"/>
          </p:nvPr>
        </p:nvPicPr>
        <p:blipFill>
          <a:blip r:embed="rId2"/>
          <a:stretch>
            <a:fillRect/>
          </a:stretch>
        </p:blipFill>
        <p:spPr>
          <a:xfrm>
            <a:off x="1819275" y="2005806"/>
            <a:ext cx="8553450" cy="3990975"/>
          </a:xfrm>
          <a:prstGeom prst="rect">
            <a:avLst/>
          </a:prstGeom>
        </p:spPr>
      </p:pic>
      <p:pic>
        <p:nvPicPr>
          <p:cNvPr id="5" name="Content Placeholder 5"/>
          <p:cNvPicPr>
            <a:picLocks noChangeAspect="1"/>
          </p:cNvPicPr>
          <p:nvPr/>
        </p:nvPicPr>
        <p:blipFill>
          <a:blip r:embed="rId3"/>
          <a:stretch>
            <a:fillRect/>
          </a:stretch>
        </p:blipFill>
        <p:spPr>
          <a:xfrm>
            <a:off x="838200" y="4314319"/>
            <a:ext cx="3751217" cy="2345999"/>
          </a:xfrm>
          <a:prstGeom prst="rect">
            <a:avLst/>
          </a:prstGeom>
        </p:spPr>
      </p:pic>
    </p:spTree>
    <p:extLst>
      <p:ext uri="{BB962C8B-B14F-4D97-AF65-F5344CB8AC3E}">
        <p14:creationId xmlns:p14="http://schemas.microsoft.com/office/powerpoint/2010/main" val="354982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vs. Spark</a:t>
            </a:r>
            <a:endParaRPr lang="en-US" dirty="0"/>
          </a:p>
        </p:txBody>
      </p:sp>
      <p:pic>
        <p:nvPicPr>
          <p:cNvPr id="5" name="Content Placeholder 4"/>
          <p:cNvPicPr>
            <a:picLocks noGrp="1" noChangeAspect="1"/>
          </p:cNvPicPr>
          <p:nvPr>
            <p:ph sz="half" idx="2"/>
          </p:nvPr>
        </p:nvPicPr>
        <p:blipFill>
          <a:blip r:embed="rId3"/>
          <a:stretch>
            <a:fillRect/>
          </a:stretch>
        </p:blipFill>
        <p:spPr>
          <a:xfrm>
            <a:off x="6709144" y="1747440"/>
            <a:ext cx="4453270" cy="2494120"/>
          </a:xfrm>
          <a:prstGeom prst="rect">
            <a:avLst/>
          </a:prstGeom>
        </p:spPr>
      </p:pic>
      <p:pic>
        <p:nvPicPr>
          <p:cNvPr id="6" name="Content Placeholder 6"/>
          <p:cNvPicPr>
            <a:picLocks noChangeAspect="1"/>
          </p:cNvPicPr>
          <p:nvPr/>
        </p:nvPicPr>
        <p:blipFill>
          <a:blip r:embed="rId4"/>
          <a:stretch>
            <a:fillRect/>
          </a:stretch>
        </p:blipFill>
        <p:spPr>
          <a:xfrm>
            <a:off x="6438014" y="4187036"/>
            <a:ext cx="5181600" cy="2546216"/>
          </a:xfrm>
          <a:prstGeom prst="rect">
            <a:avLst/>
          </a:prstGeom>
        </p:spPr>
      </p:pic>
      <p:pic>
        <p:nvPicPr>
          <p:cNvPr id="7" name="Content Placeholder 6"/>
          <p:cNvPicPr>
            <a:picLocks noGrp="1" noChangeAspect="1"/>
          </p:cNvPicPr>
          <p:nvPr>
            <p:ph sz="half" idx="1"/>
          </p:nvPr>
        </p:nvPicPr>
        <p:blipFill>
          <a:blip r:embed="rId5"/>
          <a:stretch>
            <a:fillRect/>
          </a:stretch>
        </p:blipFill>
        <p:spPr>
          <a:xfrm>
            <a:off x="838200" y="4228031"/>
            <a:ext cx="4724400" cy="2629969"/>
          </a:xfrm>
          <a:prstGeom prst="rect">
            <a:avLst/>
          </a:prstGeom>
        </p:spPr>
      </p:pic>
      <p:pic>
        <p:nvPicPr>
          <p:cNvPr id="8" name="Content Placeholder 5"/>
          <p:cNvPicPr>
            <a:picLocks noChangeAspect="1"/>
          </p:cNvPicPr>
          <p:nvPr/>
        </p:nvPicPr>
        <p:blipFill>
          <a:blip r:embed="rId6"/>
          <a:stretch>
            <a:fillRect/>
          </a:stretch>
        </p:blipFill>
        <p:spPr>
          <a:xfrm>
            <a:off x="1009207" y="1747440"/>
            <a:ext cx="4382386" cy="2423838"/>
          </a:xfrm>
          <a:prstGeom prst="rect">
            <a:avLst/>
          </a:prstGeom>
        </p:spPr>
      </p:pic>
    </p:spTree>
    <p:extLst>
      <p:ext uri="{BB962C8B-B14F-4D97-AF65-F5344CB8AC3E}">
        <p14:creationId xmlns:p14="http://schemas.microsoft.com/office/powerpoint/2010/main" val="326238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sparks is faster?</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2575103"/>
            <a:ext cx="5181600" cy="2852382"/>
          </a:xfrm>
          <a:prstGeom prst="rect">
            <a:avLst/>
          </a:prstGeom>
        </p:spPr>
      </p:pic>
      <p:pic>
        <p:nvPicPr>
          <p:cNvPr id="7" name="Content Placeholder 6"/>
          <p:cNvPicPr>
            <a:picLocks noGrp="1" noChangeAspect="1"/>
          </p:cNvPicPr>
          <p:nvPr>
            <p:ph sz="half" idx="2"/>
          </p:nvPr>
        </p:nvPicPr>
        <p:blipFill>
          <a:blip r:embed="rId3"/>
          <a:stretch>
            <a:fillRect/>
          </a:stretch>
        </p:blipFill>
        <p:spPr>
          <a:xfrm>
            <a:off x="6492727" y="1232392"/>
            <a:ext cx="5181600" cy="2768902"/>
          </a:xfrm>
          <a:prstGeom prst="rect">
            <a:avLst/>
          </a:prstGeom>
        </p:spPr>
      </p:pic>
      <p:pic>
        <p:nvPicPr>
          <p:cNvPr id="3" name="Picture 2"/>
          <p:cNvPicPr>
            <a:picLocks noChangeAspect="1"/>
          </p:cNvPicPr>
          <p:nvPr/>
        </p:nvPicPr>
        <p:blipFill>
          <a:blip r:embed="rId4"/>
          <a:stretch>
            <a:fillRect/>
          </a:stretch>
        </p:blipFill>
        <p:spPr>
          <a:xfrm>
            <a:off x="6019800" y="4276766"/>
            <a:ext cx="5822655" cy="2496174"/>
          </a:xfrm>
          <a:prstGeom prst="rect">
            <a:avLst/>
          </a:prstGeom>
        </p:spPr>
      </p:pic>
    </p:spTree>
    <p:extLst>
      <p:ext uri="{BB962C8B-B14F-4D97-AF65-F5344CB8AC3E}">
        <p14:creationId xmlns:p14="http://schemas.microsoft.com/office/powerpoint/2010/main" val="289985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cluster architecture</a:t>
            </a:r>
          </a:p>
        </p:txBody>
      </p:sp>
      <p:pic>
        <p:nvPicPr>
          <p:cNvPr id="7" name="Content Placeholder 6"/>
          <p:cNvPicPr>
            <a:picLocks noGrp="1" noChangeAspect="1"/>
          </p:cNvPicPr>
          <p:nvPr>
            <p:ph sz="half" idx="1"/>
          </p:nvPr>
        </p:nvPicPr>
        <p:blipFill>
          <a:blip r:embed="rId2"/>
          <a:stretch>
            <a:fillRect/>
          </a:stretch>
        </p:blipFill>
        <p:spPr>
          <a:xfrm>
            <a:off x="1150837" y="1825625"/>
            <a:ext cx="4556326" cy="4351338"/>
          </a:xfrm>
          <a:prstGeom prst="rect">
            <a:avLst/>
          </a:prstGeom>
        </p:spPr>
      </p:pic>
      <p:pic>
        <p:nvPicPr>
          <p:cNvPr id="9" name="Content Placeholder 8"/>
          <p:cNvPicPr>
            <a:picLocks noGrp="1" noChangeAspect="1"/>
          </p:cNvPicPr>
          <p:nvPr>
            <p:ph sz="half" idx="2"/>
          </p:nvPr>
        </p:nvPicPr>
        <p:blipFill>
          <a:blip r:embed="rId3"/>
          <a:stretch>
            <a:fillRect/>
          </a:stretch>
        </p:blipFill>
        <p:spPr>
          <a:xfrm>
            <a:off x="5514601" y="2519916"/>
            <a:ext cx="6420509" cy="2998382"/>
          </a:xfrm>
          <a:prstGeom prst="rect">
            <a:avLst/>
          </a:prstGeom>
        </p:spPr>
      </p:pic>
    </p:spTree>
    <p:extLst>
      <p:ext uri="{BB962C8B-B14F-4D97-AF65-F5344CB8AC3E}">
        <p14:creationId xmlns:p14="http://schemas.microsoft.com/office/powerpoint/2010/main" val="3716365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1017</Words>
  <Application>Microsoft Office PowerPoint</Application>
  <PresentationFormat>Widescreen</PresentationFormat>
  <Paragraphs>189</Paragraphs>
  <Slides>44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&amp;quot</vt:lpstr>
      <vt:lpstr>Helvetica Neue</vt:lpstr>
      <vt:lpstr>MS PGothic</vt:lpstr>
      <vt:lpstr>Arial</vt:lpstr>
      <vt:lpstr>Calibri</vt:lpstr>
      <vt:lpstr>Calibri Light</vt:lpstr>
      <vt:lpstr>Consolas</vt:lpstr>
      <vt:lpstr>Segoe UI</vt:lpstr>
      <vt:lpstr>Office Theme</vt:lpstr>
      <vt:lpstr>Spark on HDInsight</vt:lpstr>
      <vt:lpstr>Content</vt:lpstr>
      <vt:lpstr>References</vt:lpstr>
      <vt:lpstr>HDInsight – What is it?</vt:lpstr>
      <vt:lpstr>PowerPoint Presentation</vt:lpstr>
      <vt:lpstr>Demo: Creating an HDInsight Spark cluster</vt:lpstr>
      <vt:lpstr>Hadoop vs. Spark</vt:lpstr>
      <vt:lpstr>Why sparks is faster?</vt:lpstr>
      <vt:lpstr>Spark cluster architecture</vt:lpstr>
      <vt:lpstr>PowerPoint Presentation</vt:lpstr>
      <vt:lpstr>Demo: Ambari Dashboard</vt:lpstr>
      <vt:lpstr>Demo: Jupyter notebooks</vt:lpstr>
      <vt:lpstr>What is RDD?</vt:lpstr>
      <vt:lpstr>RDD Operations</vt:lpstr>
      <vt:lpstr>Transformations and actions: Sample code</vt:lpstr>
      <vt:lpstr>RDD transformations</vt:lpstr>
      <vt:lpstr>RDD actions</vt:lpstr>
      <vt:lpstr>Demo: RDD</vt:lpstr>
      <vt:lpstr>What is DataFrames?</vt:lpstr>
      <vt:lpstr>Creating DataFrames from data sources</vt:lpstr>
      <vt:lpstr>Creating DataFrames from RDDs</vt:lpstr>
      <vt:lpstr>DataFrame Operations</vt:lpstr>
      <vt:lpstr>What is Spark SQL?</vt:lpstr>
      <vt:lpstr>Tables and Queries</vt:lpstr>
      <vt:lpstr>Hive tables</vt:lpstr>
      <vt:lpstr>PowerPoint Presentation</vt:lpstr>
      <vt:lpstr>Spark SQL Operations</vt:lpstr>
      <vt:lpstr>Demo: DataFrame and SQL</vt:lpstr>
      <vt:lpstr>What is MLlib?</vt:lpstr>
      <vt:lpstr>How to.. Machine Learning in Apache Spark?</vt:lpstr>
      <vt:lpstr>MLlib Terminology</vt:lpstr>
      <vt:lpstr>Example: Classification I</vt:lpstr>
      <vt:lpstr>Example: Classification II</vt:lpstr>
      <vt:lpstr>Example: Classification III</vt:lpstr>
      <vt:lpstr>Example: Regression I</vt:lpstr>
      <vt:lpstr>Example: Regression II</vt:lpstr>
      <vt:lpstr>Example: Regression III</vt:lpstr>
      <vt:lpstr>What is Pipeline?</vt:lpstr>
      <vt:lpstr>Example: Pipeline</vt:lpstr>
      <vt:lpstr>Example: Text Analysis</vt:lpstr>
      <vt:lpstr>Example: Clustering</vt:lpstr>
      <vt:lpstr>Example: Recommendation I</vt:lpstr>
      <vt:lpstr>Example: Recommendation II</vt:lpstr>
      <vt:lpstr>Questions</vt:lpstr>
    </vt:vector>
  </TitlesOfParts>
  <Company>Sorrell College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Learing with Spark</dc:title>
  <dc:creator>Ingyu Lee</dc:creator>
  <cp:lastModifiedBy>Ingyu Lee</cp:lastModifiedBy>
  <cp:revision>16</cp:revision>
  <dcterms:created xsi:type="dcterms:W3CDTF">2019-06-11T19:53:12Z</dcterms:created>
  <dcterms:modified xsi:type="dcterms:W3CDTF">2019-06-13T00:53:15Z</dcterms:modified>
</cp:coreProperties>
</file>